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9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86" autoAdjust="0"/>
  </p:normalViewPr>
  <p:slideViewPr>
    <p:cSldViewPr snapToGrid="0">
      <p:cViewPr varScale="1">
        <p:scale>
          <a:sx n="63" d="100"/>
          <a:sy n="63" d="100"/>
        </p:scale>
        <p:origin x="7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4"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85"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D129D742-A7A1-4B3B-BE09-5EAF56402BE2}"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actjs.org/docs/reconciliation.html#the-diffing-algorith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blog.logrocket.com/managing-dom-components-reactd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smtClean="0"/>
              <a:t>Let’s walk through an example of creating a React app with </a:t>
            </a:r>
            <a:r>
              <a:rPr lang="en-US" b="1" dirty="0" smtClean="0"/>
              <a:t>create-react-app (CRA)</a:t>
            </a:r>
            <a:r>
              <a:rPr lang="en-US" dirty="0" smtClean="0"/>
              <a:t> to explain how </a:t>
            </a:r>
            <a:r>
              <a:rPr lang="en-US" b="1" dirty="0" err="1" smtClean="0"/>
              <a:t>Webpack</a:t>
            </a:r>
            <a:r>
              <a:rPr lang="en-US" dirty="0" smtClean="0"/>
              <a:t>, </a:t>
            </a:r>
            <a:r>
              <a:rPr lang="en-US" b="1" dirty="0" smtClean="0"/>
              <a:t>Babel</a:t>
            </a:r>
            <a:r>
              <a:rPr lang="en-US" dirty="0" smtClean="0"/>
              <a:t>, and </a:t>
            </a:r>
            <a:r>
              <a:rPr lang="en-US" b="1" dirty="0" err="1" smtClean="0"/>
              <a:t>ESLint</a:t>
            </a:r>
            <a:r>
              <a:rPr lang="en-US" dirty="0" smtClean="0"/>
              <a:t> work.</a:t>
            </a:r>
          </a:p>
          <a:p>
            <a:r>
              <a:rPr lang="en-US" b="1" dirty="0" smtClean="0"/>
              <a:t>Scenario: You Create a React App</a:t>
            </a:r>
          </a:p>
          <a:p>
            <a:r>
              <a:rPr lang="en-US" dirty="0" smtClean="0"/>
              <a:t>You run:</a:t>
            </a:r>
          </a:p>
          <a:p>
            <a:r>
              <a:rPr lang="en-US" dirty="0" err="1" smtClean="0"/>
              <a:t>npx</a:t>
            </a:r>
            <a:r>
              <a:rPr lang="en-US" dirty="0" smtClean="0"/>
              <a:t> create-react-app my-app cd my-app </a:t>
            </a:r>
            <a:r>
              <a:rPr lang="en-US" dirty="0" err="1" smtClean="0"/>
              <a:t>npm</a:t>
            </a:r>
            <a:r>
              <a:rPr lang="en-US" dirty="0" smtClean="0"/>
              <a:t> start </a:t>
            </a:r>
          </a:p>
          <a:p>
            <a:r>
              <a:rPr lang="en-US" dirty="0" smtClean="0"/>
              <a:t>You open </a:t>
            </a:r>
            <a:r>
              <a:rPr lang="en-US" dirty="0" err="1" smtClean="0"/>
              <a:t>src</a:t>
            </a:r>
            <a:r>
              <a:rPr lang="en-US" dirty="0" smtClean="0"/>
              <a:t>/App.js and modify it with this modern React code:</a:t>
            </a:r>
          </a:p>
          <a:p>
            <a:r>
              <a:rPr lang="en-US" dirty="0" smtClean="0"/>
              <a:t>import React from 'react'; </a:t>
            </a:r>
            <a:r>
              <a:rPr lang="en-US" dirty="0" err="1" smtClean="0"/>
              <a:t>const</a:t>
            </a:r>
            <a:r>
              <a:rPr lang="en-US" dirty="0" smtClean="0"/>
              <a:t> App = () =&gt; { </a:t>
            </a:r>
            <a:r>
              <a:rPr lang="en-US" dirty="0" err="1" smtClean="0"/>
              <a:t>const</a:t>
            </a:r>
            <a:r>
              <a:rPr lang="en-US" dirty="0" smtClean="0"/>
              <a:t> greeting = "Hello, React!"; return &lt;h1&gt;{greeting}&lt;/h1&gt;; }; export default App; </a:t>
            </a:r>
          </a:p>
          <a:p>
            <a:r>
              <a:rPr lang="en-US" dirty="0" smtClean="0"/>
              <a:t>You add a CSS file (App.css) and some assets (e.g., logo.png) to make your app look better.</a:t>
            </a:r>
          </a:p>
          <a:p>
            <a:r>
              <a:rPr lang="en-US" b="1" dirty="0" smtClean="0"/>
              <a:t>1. </a:t>
            </a:r>
            <a:r>
              <a:rPr lang="en-US" b="1" dirty="0" err="1" smtClean="0"/>
              <a:t>Webpack</a:t>
            </a:r>
            <a:r>
              <a:rPr lang="en-US" b="1" dirty="0" smtClean="0"/>
              <a:t> in Action</a:t>
            </a:r>
          </a:p>
          <a:p>
            <a:r>
              <a:rPr lang="en-US" dirty="0" smtClean="0"/>
              <a:t>When you run </a:t>
            </a:r>
            <a:r>
              <a:rPr lang="en-US" dirty="0" err="1" smtClean="0"/>
              <a:t>npm</a:t>
            </a:r>
            <a:r>
              <a:rPr lang="en-US" dirty="0" smtClean="0"/>
              <a:t> start, </a:t>
            </a:r>
            <a:r>
              <a:rPr lang="en-US" dirty="0" err="1" smtClean="0"/>
              <a:t>Webpack</a:t>
            </a:r>
            <a:r>
              <a:rPr lang="en-US" dirty="0" smtClean="0"/>
              <a:t>:</a:t>
            </a:r>
          </a:p>
          <a:p>
            <a:r>
              <a:rPr lang="en-US" b="1" dirty="0" smtClean="0"/>
              <a:t>Bundles Files</a:t>
            </a:r>
            <a:r>
              <a:rPr lang="en-US" dirty="0" smtClean="0"/>
              <a:t>: Combines App.js, App.css, and any other files (e.g., logo.png) into a single </a:t>
            </a:r>
            <a:r>
              <a:rPr lang="en-US" b="1" dirty="0" smtClean="0"/>
              <a:t>JavaScript bundle</a:t>
            </a:r>
            <a:r>
              <a:rPr lang="en-US" dirty="0" smtClean="0"/>
              <a:t> that the browser can understand.</a:t>
            </a:r>
          </a:p>
          <a:p>
            <a:pPr lvl="1"/>
            <a:r>
              <a:rPr lang="en-US" dirty="0" smtClean="0"/>
              <a:t>Example: If you add another component (e.g., Header.js), </a:t>
            </a:r>
            <a:r>
              <a:rPr lang="en-US" dirty="0" err="1" smtClean="0"/>
              <a:t>Webpack</a:t>
            </a:r>
            <a:r>
              <a:rPr lang="en-US" dirty="0" smtClean="0"/>
              <a:t> automatically includes it in the build without needing manual imports.</a:t>
            </a:r>
          </a:p>
          <a:p>
            <a:r>
              <a:rPr lang="en-US" b="1" dirty="0" smtClean="0"/>
              <a:t>Serves Your App</a:t>
            </a:r>
            <a:r>
              <a:rPr lang="en-US" dirty="0" smtClean="0"/>
              <a:t>: Starts a development server and automatically reloads the browser when you save changes (thanks to Hot Module Replacement, or HMR).</a:t>
            </a:r>
          </a:p>
          <a:p>
            <a:r>
              <a:rPr lang="en-US" b="1" dirty="0" smtClean="0"/>
              <a:t>Optimizes for Production</a:t>
            </a:r>
            <a:r>
              <a:rPr lang="en-US" dirty="0" smtClean="0"/>
              <a:t>: When you run </a:t>
            </a:r>
            <a:r>
              <a:rPr lang="en-US" dirty="0" err="1" smtClean="0"/>
              <a:t>npm</a:t>
            </a:r>
            <a:r>
              <a:rPr lang="en-US" dirty="0" smtClean="0"/>
              <a:t> run build, </a:t>
            </a:r>
            <a:r>
              <a:rPr lang="en-US" dirty="0" err="1" smtClean="0"/>
              <a:t>Webpack</a:t>
            </a:r>
            <a:r>
              <a:rPr lang="en-US" dirty="0" smtClean="0"/>
              <a:t> minimizes and optimizes your code, removing unnecessary parts and splitting it into smaller chunks.</a:t>
            </a:r>
          </a:p>
          <a:p>
            <a:pPr lvl="1"/>
            <a:r>
              <a:rPr lang="en-US" dirty="0" smtClean="0"/>
              <a:t>Example: Large dependencies like react might go into a separate chunk (vendor.js), improving app loading speed.</a:t>
            </a:r>
          </a:p>
          <a:p>
            <a:r>
              <a:rPr lang="en-US" b="1" dirty="0" smtClean="0"/>
              <a:t>2. Babel in Action</a:t>
            </a:r>
          </a:p>
          <a:p>
            <a:r>
              <a:rPr lang="en-US" dirty="0" smtClean="0"/>
              <a:t>Babel ensures that your modern JavaScript and JSX syntax work in all browsers:</a:t>
            </a:r>
          </a:p>
          <a:p>
            <a:r>
              <a:rPr lang="en-US" b="1" dirty="0" err="1" smtClean="0"/>
              <a:t>Transpiling</a:t>
            </a:r>
            <a:r>
              <a:rPr lang="en-US" b="1" dirty="0" smtClean="0"/>
              <a:t> JSX</a:t>
            </a:r>
            <a:r>
              <a:rPr lang="en-US" dirty="0" smtClean="0"/>
              <a:t>: Converts &lt;h1&gt;{greeting}&lt;/h1&gt; into a plain JavaScript </a:t>
            </a:r>
            <a:r>
              <a:rPr lang="en-US" dirty="0" err="1" smtClean="0"/>
              <a:t>React.createElement</a:t>
            </a:r>
            <a:r>
              <a:rPr lang="en-US" dirty="0" smtClean="0"/>
              <a:t> call.</a:t>
            </a:r>
          </a:p>
          <a:p>
            <a:pPr lvl="1"/>
            <a:r>
              <a:rPr lang="en-US" dirty="0" smtClean="0"/>
              <a:t>Example: </a:t>
            </a:r>
            <a:r>
              <a:rPr lang="en-US" dirty="0" err="1" smtClean="0"/>
              <a:t>const</a:t>
            </a:r>
            <a:r>
              <a:rPr lang="en-US" dirty="0" smtClean="0"/>
              <a:t> App = () =&gt; &lt;h1&gt;Hello, React!&lt;/h1&gt;; becomes: </a:t>
            </a:r>
            <a:r>
              <a:rPr lang="en-US" dirty="0" err="1" smtClean="0"/>
              <a:t>const</a:t>
            </a:r>
            <a:r>
              <a:rPr lang="en-US" dirty="0" smtClean="0"/>
              <a:t> App = () =&gt; </a:t>
            </a:r>
            <a:r>
              <a:rPr lang="en-US" dirty="0" err="1" smtClean="0"/>
              <a:t>React.createElement</a:t>
            </a:r>
            <a:r>
              <a:rPr lang="en-US" dirty="0" smtClean="0"/>
              <a:t>("h1", null, "Hello, React!"); </a:t>
            </a:r>
          </a:p>
          <a:p>
            <a:r>
              <a:rPr lang="en-US" b="1" dirty="0" smtClean="0"/>
              <a:t>Backward Compatibility</a:t>
            </a:r>
            <a:r>
              <a:rPr lang="en-US" dirty="0" smtClean="0"/>
              <a:t>: If you use modern JavaScript features like optional chaining (</a:t>
            </a:r>
            <a:r>
              <a:rPr lang="en-US" dirty="0" err="1" smtClean="0"/>
              <a:t>obj</a:t>
            </a:r>
            <a:r>
              <a:rPr lang="en-US" dirty="0" smtClean="0"/>
              <a:t>?.prop), Babel converts them to older syntax.</a:t>
            </a:r>
          </a:p>
          <a:p>
            <a:pPr lvl="1"/>
            <a:r>
              <a:rPr lang="en-US" dirty="0" smtClean="0"/>
              <a:t>Example: </a:t>
            </a:r>
            <a:r>
              <a:rPr lang="en-US" dirty="0" err="1" smtClean="0"/>
              <a:t>const</a:t>
            </a:r>
            <a:r>
              <a:rPr lang="en-US" dirty="0" smtClean="0"/>
              <a:t> x = </a:t>
            </a:r>
            <a:r>
              <a:rPr lang="en-US" dirty="0" err="1" smtClean="0"/>
              <a:t>obj</a:t>
            </a:r>
            <a:r>
              <a:rPr lang="en-US" dirty="0" smtClean="0"/>
              <a:t>?.value; becomes something like: </a:t>
            </a:r>
            <a:r>
              <a:rPr lang="en-US" dirty="0" err="1" smtClean="0"/>
              <a:t>const</a:t>
            </a:r>
            <a:r>
              <a:rPr lang="en-US" dirty="0" smtClean="0"/>
              <a:t> x = </a:t>
            </a:r>
            <a:r>
              <a:rPr lang="en-US" dirty="0" err="1" smtClean="0"/>
              <a:t>obj</a:t>
            </a:r>
            <a:r>
              <a:rPr lang="en-US" dirty="0" smtClean="0"/>
              <a:t> === null || </a:t>
            </a:r>
            <a:r>
              <a:rPr lang="en-US" dirty="0" err="1" smtClean="0"/>
              <a:t>obj</a:t>
            </a:r>
            <a:r>
              <a:rPr lang="en-US" dirty="0" smtClean="0"/>
              <a:t> === undefined ? undefined : </a:t>
            </a:r>
            <a:r>
              <a:rPr lang="en-US" dirty="0" err="1" smtClean="0"/>
              <a:t>obj.value</a:t>
            </a:r>
            <a:r>
              <a:rPr lang="en-US" dirty="0" smtClean="0"/>
              <a:t>; </a:t>
            </a:r>
          </a:p>
          <a:p>
            <a:r>
              <a:rPr lang="en-US" dirty="0" smtClean="0"/>
              <a:t>This ensures your app works even in older browsers like Internet Explorer 11.</a:t>
            </a:r>
          </a:p>
          <a:p>
            <a:r>
              <a:rPr lang="en-US" b="1" dirty="0" smtClean="0"/>
              <a:t>3. </a:t>
            </a:r>
            <a:r>
              <a:rPr lang="en-US" b="1" dirty="0" err="1" smtClean="0"/>
              <a:t>ESLint</a:t>
            </a:r>
            <a:r>
              <a:rPr lang="en-US" b="1" dirty="0" smtClean="0"/>
              <a:t> in Action</a:t>
            </a:r>
          </a:p>
          <a:p>
            <a:r>
              <a:rPr lang="en-US" dirty="0" smtClean="0"/>
              <a:t>While coding, </a:t>
            </a:r>
            <a:r>
              <a:rPr lang="en-US" dirty="0" err="1" smtClean="0"/>
              <a:t>ESLint</a:t>
            </a:r>
            <a:r>
              <a:rPr lang="en-US" dirty="0" smtClean="0"/>
              <a:t> helps maintain code quality:</a:t>
            </a:r>
          </a:p>
          <a:p>
            <a:r>
              <a:rPr lang="en-US" b="1" dirty="0" err="1" smtClean="0"/>
              <a:t>Linting</a:t>
            </a:r>
            <a:r>
              <a:rPr lang="en-US" b="1" dirty="0" smtClean="0"/>
              <a:t> Errors</a:t>
            </a:r>
            <a:r>
              <a:rPr lang="en-US" dirty="0" smtClean="0"/>
              <a:t>: If you accidentally write something like:</a:t>
            </a:r>
          </a:p>
          <a:p>
            <a:r>
              <a:rPr lang="en-US" dirty="0" err="1" smtClean="0"/>
              <a:t>const</a:t>
            </a:r>
            <a:r>
              <a:rPr lang="en-US" dirty="0" smtClean="0"/>
              <a:t> App = () =&gt; { let greeting = "Hello, React!"; greeting = ; return &lt;h1&gt;{greeting}&lt;/h1&gt;; }; </a:t>
            </a:r>
            <a:r>
              <a:rPr lang="en-US" dirty="0" err="1" smtClean="0"/>
              <a:t>ESLint</a:t>
            </a:r>
            <a:r>
              <a:rPr lang="en-US" dirty="0" smtClean="0"/>
              <a:t> flags the missing assignment (greeting = ;) and warns you in the terminal or your code editor (e.g., </a:t>
            </a:r>
            <a:r>
              <a:rPr lang="en-US" dirty="0" err="1" smtClean="0"/>
              <a:t>VSCode</a:t>
            </a:r>
            <a:r>
              <a:rPr lang="en-US" dirty="0" smtClean="0"/>
              <a:t>).</a:t>
            </a:r>
          </a:p>
          <a:p>
            <a:r>
              <a:rPr lang="en-US" b="1" dirty="0" smtClean="0"/>
              <a:t>Code Style Enforcement</a:t>
            </a:r>
            <a:r>
              <a:rPr lang="en-US" dirty="0" smtClean="0"/>
              <a:t>: Suppose you write code like this:</a:t>
            </a:r>
          </a:p>
          <a:p>
            <a:r>
              <a:rPr lang="en-US" dirty="0" err="1" smtClean="0"/>
              <a:t>const</a:t>
            </a:r>
            <a:r>
              <a:rPr lang="en-US" dirty="0" smtClean="0"/>
              <a:t> App=()=&gt;{return (&lt;h1&gt; Hello, React!&lt;/h1&gt;);} </a:t>
            </a:r>
            <a:r>
              <a:rPr lang="en-US" dirty="0" err="1" smtClean="0"/>
              <a:t>ESLint</a:t>
            </a:r>
            <a:r>
              <a:rPr lang="en-US" dirty="0" smtClean="0"/>
              <a:t> suggests formatting it to match a consistent style:</a:t>
            </a:r>
          </a:p>
          <a:p>
            <a:r>
              <a:rPr lang="en-US" dirty="0" err="1" smtClean="0"/>
              <a:t>const</a:t>
            </a:r>
            <a:r>
              <a:rPr lang="en-US" dirty="0" smtClean="0"/>
              <a:t> App = () =&gt; { return &lt;h1&gt;Hello, React!&lt;/h1&gt;; }; </a:t>
            </a:r>
          </a:p>
          <a:p>
            <a:r>
              <a:rPr lang="en-US" b="1" dirty="0" smtClean="0"/>
              <a:t>Prevents Common Errors</a:t>
            </a:r>
            <a:r>
              <a:rPr lang="en-US" dirty="0" smtClean="0"/>
              <a:t>: If you declare a variable (let greeting;) but never use it, </a:t>
            </a:r>
            <a:r>
              <a:rPr lang="en-US" dirty="0" err="1" smtClean="0"/>
              <a:t>ESLint</a:t>
            </a:r>
            <a:r>
              <a:rPr lang="en-US" dirty="0" smtClean="0"/>
              <a:t> warns about unused variables.</a:t>
            </a:r>
          </a:p>
          <a:p>
            <a:r>
              <a:rPr lang="en-US" b="1" dirty="0" smtClean="0"/>
              <a:t>Putting It All Together</a:t>
            </a:r>
          </a:p>
          <a:p>
            <a:r>
              <a:rPr lang="en-US" dirty="0" smtClean="0"/>
              <a:t>When you run:</a:t>
            </a:r>
          </a:p>
          <a:p>
            <a:r>
              <a:rPr lang="en-US" b="1" dirty="0" err="1" smtClean="0"/>
              <a:t>npm</a:t>
            </a:r>
            <a:r>
              <a:rPr lang="en-US" b="1" dirty="0" smtClean="0"/>
              <a:t> start</a:t>
            </a:r>
            <a:r>
              <a:rPr lang="en-US" dirty="0" smtClean="0"/>
              <a:t>:</a:t>
            </a:r>
          </a:p>
          <a:p>
            <a:pPr lvl="1"/>
            <a:r>
              <a:rPr lang="en-US" dirty="0" err="1" smtClean="0"/>
              <a:t>Webpack</a:t>
            </a:r>
            <a:r>
              <a:rPr lang="en-US" dirty="0" smtClean="0"/>
              <a:t> bundles your code and assets into a development-friendly format.</a:t>
            </a:r>
          </a:p>
          <a:p>
            <a:pPr lvl="1"/>
            <a:r>
              <a:rPr lang="en-US" dirty="0" smtClean="0"/>
              <a:t>Babel </a:t>
            </a:r>
            <a:r>
              <a:rPr lang="en-US" dirty="0" err="1" smtClean="0"/>
              <a:t>transpiles</a:t>
            </a:r>
            <a:r>
              <a:rPr lang="en-US" dirty="0" smtClean="0"/>
              <a:t> modern JavaScript and JSX for browser compatibility.</a:t>
            </a:r>
          </a:p>
          <a:p>
            <a:pPr lvl="1"/>
            <a:r>
              <a:rPr lang="en-US" dirty="0" err="1" smtClean="0"/>
              <a:t>ESLint</a:t>
            </a:r>
            <a:r>
              <a:rPr lang="en-US" dirty="0" smtClean="0"/>
              <a:t> runs checks and warns about code issues.</a:t>
            </a:r>
          </a:p>
          <a:p>
            <a:r>
              <a:rPr lang="en-US" b="1" dirty="0" err="1" smtClean="0"/>
              <a:t>npm</a:t>
            </a:r>
            <a:r>
              <a:rPr lang="en-US" b="1" dirty="0" smtClean="0"/>
              <a:t> run build</a:t>
            </a:r>
            <a:r>
              <a:rPr lang="en-US" dirty="0" smtClean="0"/>
              <a:t>:</a:t>
            </a:r>
          </a:p>
          <a:p>
            <a:pPr lvl="1"/>
            <a:r>
              <a:rPr lang="en-US" dirty="0" err="1" smtClean="0"/>
              <a:t>Webpack</a:t>
            </a:r>
            <a:r>
              <a:rPr lang="en-US" dirty="0" smtClean="0"/>
              <a:t> optimizes your code and assets for production.</a:t>
            </a:r>
          </a:p>
          <a:p>
            <a:pPr lvl="1"/>
            <a:r>
              <a:rPr lang="en-US" dirty="0" smtClean="0"/>
              <a:t>Babel ensures backward compatibility for browsers.</a:t>
            </a:r>
          </a:p>
          <a:p>
            <a:pPr lvl="1"/>
            <a:r>
              <a:rPr lang="en-US" dirty="0" err="1" smtClean="0"/>
              <a:t>ESLint</a:t>
            </a:r>
            <a:r>
              <a:rPr lang="en-US" dirty="0" smtClean="0"/>
              <a:t> ensures the final build has no </a:t>
            </a:r>
            <a:r>
              <a:rPr lang="en-US" dirty="0" err="1" smtClean="0"/>
              <a:t>linting</a:t>
            </a:r>
            <a:r>
              <a:rPr lang="en-US" dirty="0" smtClean="0"/>
              <a:t> issues.</a:t>
            </a:r>
          </a:p>
          <a:p>
            <a:r>
              <a:rPr lang="en-US" b="1" dirty="0" smtClean="0"/>
              <a:t>Outcome:</a:t>
            </a:r>
          </a:p>
          <a:p>
            <a:r>
              <a:rPr lang="en-US" dirty="0" smtClean="0"/>
              <a:t>Your app, including App.js, App.css, and assets, runs smoothly in development and is optimized for production, all while adhering to modern coding standards.</a:t>
            </a:r>
          </a:p>
          <a:p>
            <a:endParaRPr lang="en-US" dirty="0"/>
          </a:p>
        </p:txBody>
      </p:sp>
      <p:sp>
        <p:nvSpPr>
          <p:cNvPr id="4" name="Slide Number Placeholder 3"/>
          <p:cNvSpPr>
            <a:spLocks noGrp="1"/>
          </p:cNvSpPr>
          <p:nvPr>
            <p:ph type="sldNum" idx="10"/>
          </p:nvPr>
        </p:nvSpPr>
        <p:spPr/>
        <p:txBody>
          <a:bodyPr/>
          <a:lstStyle/>
          <a:p>
            <a:pPr algn="r">
              <a:buNone/>
            </a:pPr>
            <a:fld id="{D129D742-A7A1-4B3B-BE09-5EAF56402BE2}" type="slidenum">
              <a:rPr lang="en-US" sz="1400" b="0" strike="noStrike" spc="-1" smtClean="0">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4175161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laceHolder 1"/>
          <p:cNvSpPr>
            <a:spLocks noGrp="1" noRot="1" noChangeAspect="1"/>
          </p:cNvSpPr>
          <p:nvPr>
            <p:ph type="sldImg"/>
          </p:nvPr>
        </p:nvSpPr>
        <p:spPr>
          <a:xfrm>
            <a:off x="685800" y="1143000"/>
            <a:ext cx="5486400" cy="308610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1200" b="1" strike="noStrike" spc="-1">
                <a:solidFill>
                  <a:srgbClr val="000000"/>
                </a:solidFill>
                <a:latin typeface="+mn-lt"/>
                <a:ea typeface="+mn-ea"/>
              </a:rPr>
              <a:t>State should never be updated explicitly</a:t>
            </a:r>
            <a:endParaRPr lang="en-US" sz="1200" b="0" strike="noStrike" spc="-1">
              <a:latin typeface="Arial"/>
            </a:endParaRPr>
          </a:p>
        </p:txBody>
      </p:sp>
      <p:sp>
        <p:nvSpPr>
          <p:cNvPr id="355"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74D81301-1F26-4414-B3CD-C341F9CE2CFC}" type="slidenum">
              <a:rPr lang="en-US" sz="1200" b="0" strike="noStrike" spc="-1">
                <a:solidFill>
                  <a:srgbClr val="000000"/>
                </a:solidFill>
                <a:latin typeface="+mn-lt"/>
                <a:ea typeface="+mn-ea"/>
              </a:rPr>
              <a:t>52</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laceHolder 1"/>
          <p:cNvSpPr>
            <a:spLocks noGrp="1" noRot="1" noChangeAspect="1"/>
          </p:cNvSpPr>
          <p:nvPr>
            <p:ph type="sldImg"/>
          </p:nvPr>
        </p:nvSpPr>
        <p:spPr>
          <a:xfrm>
            <a:off x="685800" y="1143000"/>
            <a:ext cx="5486400" cy="308610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1200" b="1" strike="noStrike" spc="-1">
                <a:solidFill>
                  <a:srgbClr val="000000"/>
                </a:solidFill>
                <a:latin typeface="+mn-lt"/>
                <a:ea typeface="+mn-ea"/>
              </a:rPr>
              <a:t>constructor</a:t>
            </a: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The constructor() method is called before anything else, when the component is initiated, and it is the natural place to set up the initial state and other initial values.</a:t>
            </a: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The constructor() method is called with the props, as arguments, and you should always start by calling the super(props) before anything else, this will initiate the parent's constructor method and allows the component to inherit methods from its parent (React.Component).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class Header extends React.Component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constructor(props)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super(props);</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this.state = {favoritecolor: "red"};</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render()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return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&lt;h1&gt;My Favorite Color is {this.state.favoritecolor}&lt;/h1&gt;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ReactDOM.render(&lt;Header /&gt;, document.getElementById('root'));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1" strike="noStrike" spc="-1">
                <a:solidFill>
                  <a:srgbClr val="000000"/>
                </a:solidFill>
                <a:latin typeface="+mn-lt"/>
                <a:ea typeface="+mn-ea"/>
              </a:rPr>
              <a:t>getDerivedStateFromProps</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getDerivedStateFromProps() method is called right before rendering the element(s) in the DOM.</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This is the natural place to set the state object based on the initial props.</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It takes state as an argument, and returns an object with changes to the state.</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example below starts with the favorite color being "red", but the getDerivedStateFromProps() method updates the favorite color based on the favcol attribute:</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2000" b="0" strike="noStrike" spc="-1">
                <a:latin typeface="+mn-lt"/>
                <a:ea typeface="+mn-ea"/>
              </a:rPr>
              <a:t>class Header extends React.Component {</a:t>
            </a:r>
            <a:endParaRPr lang="en-US" sz="2000" b="0" strike="noStrike" spc="-1">
              <a:latin typeface="Arial"/>
            </a:endParaRPr>
          </a:p>
          <a:p>
            <a:pPr>
              <a:lnSpc>
                <a:spcPct val="100000"/>
              </a:lnSpc>
              <a:buNone/>
              <a:tabLst>
                <a:tab pos="0" algn="l"/>
              </a:tabLst>
            </a:pPr>
            <a:r>
              <a:rPr lang="en-US" sz="2000" b="0" strike="noStrike" spc="-1">
                <a:latin typeface="+mn-lt"/>
                <a:ea typeface="+mn-ea"/>
              </a:rPr>
              <a:t>  constructor(props) {</a:t>
            </a:r>
            <a:endParaRPr lang="en-US" sz="2000" b="0" strike="noStrike" spc="-1">
              <a:latin typeface="Arial"/>
            </a:endParaRPr>
          </a:p>
          <a:p>
            <a:pPr>
              <a:lnSpc>
                <a:spcPct val="100000"/>
              </a:lnSpc>
              <a:buNone/>
              <a:tabLst>
                <a:tab pos="0" algn="l"/>
              </a:tabLst>
            </a:pPr>
            <a:r>
              <a:rPr lang="en-US" sz="2000" b="0" strike="noStrike" spc="-1">
                <a:latin typeface="+mn-lt"/>
                <a:ea typeface="+mn-ea"/>
              </a:rPr>
              <a:t>    super(props);</a:t>
            </a:r>
            <a:endParaRPr lang="en-US" sz="2000" b="0" strike="noStrike" spc="-1">
              <a:latin typeface="Arial"/>
            </a:endParaRPr>
          </a:p>
          <a:p>
            <a:pPr>
              <a:lnSpc>
                <a:spcPct val="100000"/>
              </a:lnSpc>
              <a:buNone/>
              <a:tabLst>
                <a:tab pos="0" algn="l"/>
              </a:tabLst>
            </a:pPr>
            <a:r>
              <a:rPr lang="en-US" sz="2000" b="0" strike="noStrike" spc="-1">
                <a:latin typeface="+mn-lt"/>
                <a:ea typeface="+mn-ea"/>
              </a:rPr>
              <a:t>    this.state = {favoritecolor: "red"};</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  static getDerivedStateFromProps(props, state) {</a:t>
            </a:r>
            <a:endParaRPr lang="en-US" sz="2000" b="0" strike="noStrike" spc="-1">
              <a:latin typeface="Arial"/>
            </a:endParaRPr>
          </a:p>
          <a:p>
            <a:pPr>
              <a:lnSpc>
                <a:spcPct val="100000"/>
              </a:lnSpc>
              <a:buNone/>
              <a:tabLst>
                <a:tab pos="0" algn="l"/>
              </a:tabLst>
            </a:pPr>
            <a:r>
              <a:rPr lang="en-US" sz="2000" b="0" strike="noStrike" spc="-1">
                <a:latin typeface="+mn-lt"/>
                <a:ea typeface="+mn-ea"/>
              </a:rPr>
              <a:t>    return {favoritecolor: props.favcol };</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  render() {</a:t>
            </a:r>
            <a:endParaRPr lang="en-US" sz="2000" b="0" strike="noStrike" spc="-1">
              <a:latin typeface="Arial"/>
            </a:endParaRPr>
          </a:p>
          <a:p>
            <a:pPr>
              <a:lnSpc>
                <a:spcPct val="100000"/>
              </a:lnSpc>
              <a:buNone/>
              <a:tabLst>
                <a:tab pos="0" algn="l"/>
              </a:tabLst>
            </a:pPr>
            <a:r>
              <a:rPr lang="en-US" sz="2000" b="0" strike="noStrike" spc="-1">
                <a:latin typeface="+mn-lt"/>
                <a:ea typeface="+mn-ea"/>
              </a:rPr>
              <a:t>    return (</a:t>
            </a:r>
            <a:endParaRPr lang="en-US" sz="2000" b="0" strike="noStrike" spc="-1">
              <a:latin typeface="Arial"/>
            </a:endParaRPr>
          </a:p>
          <a:p>
            <a:pPr>
              <a:lnSpc>
                <a:spcPct val="100000"/>
              </a:lnSpc>
              <a:buNone/>
              <a:tabLst>
                <a:tab pos="0" algn="l"/>
              </a:tabLst>
            </a:pPr>
            <a:r>
              <a:rPr lang="en-US" sz="2000" b="0" strike="noStrike" spc="-1">
                <a:latin typeface="+mn-lt"/>
                <a:ea typeface="+mn-ea"/>
              </a:rPr>
              <a:t>      &lt;h1&gt;My Favorite Color is {this.state.favoritecolor}&lt;/h1&gt;</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a:t>
            </a:r>
            <a:endParaRPr lang="en-US" sz="2000" b="0" strike="noStrike" spc="-1">
              <a:latin typeface="Arial"/>
            </a:endParaRPr>
          </a:p>
          <a:p>
            <a:pPr>
              <a:lnSpc>
                <a:spcPct val="100000"/>
              </a:lnSpc>
              <a:buNone/>
              <a:tabLst>
                <a:tab pos="0" algn="l"/>
              </a:tabLst>
            </a:pPr>
            <a:endParaRPr lang="en-US" sz="2000" b="0" strike="noStrike" spc="-1">
              <a:latin typeface="Arial"/>
            </a:endParaRPr>
          </a:p>
          <a:p>
            <a:pPr>
              <a:lnSpc>
                <a:spcPct val="100000"/>
              </a:lnSpc>
              <a:buNone/>
              <a:tabLst>
                <a:tab pos="0" algn="l"/>
              </a:tabLst>
            </a:pPr>
            <a:r>
              <a:rPr lang="en-US" sz="2000" b="0" strike="noStrike" spc="-1">
                <a:latin typeface="+mn-lt"/>
                <a:ea typeface="+mn-ea"/>
              </a:rPr>
              <a:t>ReactDOM.render(&lt;Header favcol="yellow"/&gt;, document.getElementById('root'));</a:t>
            </a:r>
            <a:endParaRPr lang="en-US" sz="2000" b="0" strike="noStrike" spc="-1">
              <a:latin typeface="Arial"/>
            </a:endParaRPr>
          </a:p>
          <a:p>
            <a:pPr>
              <a:lnSpc>
                <a:spcPct val="100000"/>
              </a:lnSpc>
              <a:buNone/>
              <a:tabLst>
                <a:tab pos="0" algn="l"/>
              </a:tabLst>
            </a:pPr>
            <a:endParaRPr lang="en-US" sz="2000" b="0" strike="noStrike" spc="-1">
              <a:latin typeface="Arial"/>
            </a:endParaRPr>
          </a:p>
          <a:p>
            <a:pPr>
              <a:lnSpc>
                <a:spcPct val="100000"/>
              </a:lnSpc>
              <a:buNone/>
              <a:tabLst>
                <a:tab pos="0" algn="l"/>
              </a:tabLst>
            </a:pPr>
            <a:r>
              <a:rPr lang="en-US" sz="1200" b="1" strike="noStrike" spc="-1">
                <a:solidFill>
                  <a:srgbClr val="000000"/>
                </a:solidFill>
                <a:latin typeface="+mn-lt"/>
                <a:ea typeface="+mn-ea"/>
              </a:rPr>
              <a:t>render</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render() method is required, and is the method that actually outputs the HTML to the DOM.</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class Header extends React.Component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render()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return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&lt;h1&gt;This is the content of the Header component&lt;/h1&gt;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ReactDOM.render(&lt;Header /&gt;, document.getElementById('root'));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1" strike="noStrike" spc="-1">
                <a:solidFill>
                  <a:srgbClr val="000000"/>
                </a:solidFill>
                <a:latin typeface="+mn-lt"/>
                <a:ea typeface="+mn-ea"/>
              </a:rPr>
              <a:t>componentDidMount</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componentDidMount() method is called after the component is rendered.</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This is where you run statements that requires that the component is already placed in the DOM.</a:t>
            </a:r>
            <a:endParaRPr lang="en-US" sz="1200" b="0" strike="noStrike" spc="-1">
              <a:latin typeface="Arial"/>
            </a:endParaRPr>
          </a:p>
          <a:p>
            <a:pPr>
              <a:lnSpc>
                <a:spcPct val="100000"/>
              </a:lnSpc>
              <a:buNone/>
              <a:tabLst>
                <a:tab pos="0" algn="l"/>
              </a:tabLst>
            </a:pPr>
            <a:r>
              <a:rPr sz="1200"/>
              <a:t/>
            </a:r>
            <a:br>
              <a:rPr sz="1200"/>
            </a:br>
            <a:r>
              <a:rPr lang="en-US" sz="1200" b="0" strike="noStrike" spc="-1">
                <a:solidFill>
                  <a:srgbClr val="000000"/>
                </a:solidFill>
                <a:latin typeface="+mn-lt"/>
                <a:ea typeface="+mn-ea"/>
              </a:rPr>
              <a:t>class Header extends React.Component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constructor(props)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super(props);</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this.state = {favoritecolor: "red"};</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componentDidMount()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setTimeout(() =&gt;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this.setState({favoritecolor: "yellow"})</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 1000)</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render()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return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&lt;h1&gt;My Favorite Color is {this.state.favoritecolor}&lt;/h1&gt;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ReactDOM.render(&lt;Header /&gt;, document.getElementById('root'));</a:t>
            </a:r>
            <a:endParaRPr lang="en-US" sz="1200" b="0" strike="noStrike" spc="-1">
              <a:latin typeface="Arial"/>
            </a:endParaRPr>
          </a:p>
          <a:p>
            <a:pPr>
              <a:lnSpc>
                <a:spcPct val="100000"/>
              </a:lnSpc>
              <a:buNone/>
              <a:tabLst>
                <a:tab pos="0" algn="l"/>
              </a:tabLst>
            </a:pPr>
            <a:r>
              <a:rPr sz="1200"/>
              <a:t/>
            </a:r>
            <a:br>
              <a:rPr sz="1200"/>
            </a:br>
            <a:endParaRPr lang="en-US" sz="1200" b="0" strike="noStrike" spc="-1">
              <a:latin typeface="Arial"/>
            </a:endParaRPr>
          </a:p>
        </p:txBody>
      </p:sp>
      <p:sp>
        <p:nvSpPr>
          <p:cNvPr id="358"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35BF3CF-B876-42DA-80E1-9E9DD6A93616}" type="slidenum">
              <a:rPr lang="en-US" sz="1200" b="0" strike="noStrike" spc="-1">
                <a:solidFill>
                  <a:srgbClr val="000000"/>
                </a:solidFill>
                <a:latin typeface="+mn-lt"/>
                <a:ea typeface="+mn-ea"/>
              </a:rPr>
              <a:t>64</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noRot="1" noChangeAspect="1"/>
          </p:cNvSpPr>
          <p:nvPr>
            <p:ph type="sldImg"/>
          </p:nvPr>
        </p:nvSpPr>
        <p:spPr>
          <a:xfrm>
            <a:off x="685800" y="1143000"/>
            <a:ext cx="5486400" cy="3086100"/>
          </a:xfrm>
          <a:prstGeom prst="rect">
            <a:avLst/>
          </a:prstGeom>
          <a:ln w="0">
            <a:noFill/>
          </a:ln>
        </p:spPr>
      </p:sp>
      <p:sp>
        <p:nvSpPr>
          <p:cNvPr id="36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1200" b="1" strike="noStrike" spc="-1">
                <a:solidFill>
                  <a:srgbClr val="000000"/>
                </a:solidFill>
                <a:latin typeface="+mn-lt"/>
                <a:ea typeface="+mn-ea"/>
              </a:rPr>
              <a:t>getDerivedStateFromProps</a:t>
            </a: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Also at </a:t>
            </a:r>
            <a:r>
              <a:rPr lang="en-US" sz="1200" b="0" i="1" strike="noStrike" spc="-1">
                <a:solidFill>
                  <a:srgbClr val="000000"/>
                </a:solidFill>
                <a:latin typeface="+mn-lt"/>
                <a:ea typeface="+mn-ea"/>
              </a:rPr>
              <a:t>updates</a:t>
            </a:r>
            <a:r>
              <a:rPr lang="en-US" sz="1200" b="0" strike="noStrike" spc="-1">
                <a:solidFill>
                  <a:srgbClr val="000000"/>
                </a:solidFill>
                <a:latin typeface="+mn-lt"/>
                <a:ea typeface="+mn-ea"/>
              </a:rPr>
              <a:t> the getDerivedStateFromProps method is called. This is the first method that is called when a component gets updated.</a:t>
            </a: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This is still the natural place to set the state object based on the initial props.</a:t>
            </a: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The example below has a button that changes the favorite color to blue, but since the getDerivedStateFromProps() method is called, which updates the state with the color from the favcol attribute, the favorite color is still rendered as yellow:</a:t>
            </a:r>
            <a:endParaRPr lang="en-US" sz="1200" b="0" strike="noStrike" spc="-1">
              <a:latin typeface="Arial"/>
            </a:endParaRPr>
          </a:p>
          <a:p>
            <a:pPr>
              <a:lnSpc>
                <a:spcPct val="100000"/>
              </a:lnSpc>
              <a:buNone/>
            </a:pPr>
            <a:r>
              <a:rPr sz="1200"/>
              <a:t/>
            </a:r>
            <a:br>
              <a:rPr sz="1200"/>
            </a:br>
            <a:r>
              <a:rPr lang="en-US" sz="1200" b="0" strike="noStrike" spc="-1">
                <a:solidFill>
                  <a:srgbClr val="000000"/>
                </a:solidFill>
                <a:latin typeface="+mn-lt"/>
                <a:ea typeface="+mn-ea"/>
              </a:rPr>
              <a:t>class Header extends React.Component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constructor(props)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super(props);</a:t>
            </a:r>
            <a:endParaRPr lang="en-US" sz="1200" b="0" strike="noStrike" spc="-1">
              <a:latin typeface="Arial"/>
            </a:endParaRPr>
          </a:p>
          <a:p>
            <a:pPr>
              <a:lnSpc>
                <a:spcPct val="100000"/>
              </a:lnSpc>
              <a:buNone/>
            </a:pPr>
            <a:r>
              <a:rPr lang="en-US" sz="1200" b="0" strike="noStrike" spc="-1">
                <a:solidFill>
                  <a:srgbClr val="000000"/>
                </a:solidFill>
                <a:latin typeface="+mn-lt"/>
                <a:ea typeface="+mn-ea"/>
              </a:rPr>
              <a:t>    this.state = {favoritecolor: "red"};</a:t>
            </a:r>
            <a:endParaRPr lang="en-US" sz="1200" b="0" strike="noStrike" spc="-1">
              <a:latin typeface="Arial"/>
            </a:endParaRPr>
          </a:p>
          <a:p>
            <a:pPr>
              <a:lnSpc>
                <a:spcPct val="100000"/>
              </a:lnSpc>
              <a:buNone/>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static getDerivedStateFromProps(props, state)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return {favoritecolor: props.favcol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changeColor = () =&gt;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this.setState({favoritecolor: "blue"});</a:t>
            </a:r>
            <a:endParaRPr lang="en-US" sz="1200" b="0" strike="noStrike" spc="-1">
              <a:latin typeface="Arial"/>
            </a:endParaRPr>
          </a:p>
          <a:p>
            <a:pPr>
              <a:lnSpc>
                <a:spcPct val="100000"/>
              </a:lnSpc>
              <a:buNone/>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render()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return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pPr>
            <a:r>
              <a:rPr lang="en-US" sz="1200" b="0" strike="noStrike" spc="-1">
                <a:solidFill>
                  <a:srgbClr val="000000"/>
                </a:solidFill>
                <a:latin typeface="+mn-lt"/>
                <a:ea typeface="+mn-ea"/>
              </a:rPr>
              <a:t>      &lt;h1&gt;My Favorite Color is {this.state.favoritecolor}&lt;/h1&gt;</a:t>
            </a:r>
            <a:endParaRPr lang="en-US" sz="1200" b="0" strike="noStrike" spc="-1">
              <a:latin typeface="Arial"/>
            </a:endParaRPr>
          </a:p>
          <a:p>
            <a:pPr>
              <a:lnSpc>
                <a:spcPct val="100000"/>
              </a:lnSpc>
              <a:buNone/>
            </a:pPr>
            <a:r>
              <a:rPr lang="en-US" sz="1200" b="0" strike="noStrike" spc="-1">
                <a:solidFill>
                  <a:srgbClr val="000000"/>
                </a:solidFill>
                <a:latin typeface="+mn-lt"/>
                <a:ea typeface="+mn-ea"/>
              </a:rPr>
              <a:t>      &lt;button type="button" onClick={this.changeColor}&gt;Change color&lt;/button&gt;</a:t>
            </a:r>
            <a:endParaRPr lang="en-US" sz="1200" b="0" strike="noStrike" spc="-1">
              <a:latin typeface="Arial"/>
            </a:endParaRPr>
          </a:p>
          <a:p>
            <a:pPr>
              <a:lnSpc>
                <a:spcPct val="100000"/>
              </a:lnSpc>
              <a:buNone/>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pPr>
            <a:r>
              <a:rPr lang="en-US" sz="1200" b="0" strike="noStrike" spc="-1">
                <a:solidFill>
                  <a:srgbClr val="000000"/>
                </a:solidFill>
                <a:latin typeface="+mn-lt"/>
                <a:ea typeface="+mn-ea"/>
              </a:rPr>
              <a:t>}</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r>
              <a:rPr lang="en-US" sz="1200" b="0" strike="noStrike" spc="-1">
                <a:solidFill>
                  <a:srgbClr val="000000"/>
                </a:solidFill>
                <a:latin typeface="+mn-lt"/>
                <a:ea typeface="+mn-ea"/>
              </a:rPr>
              <a:t>ReactDOM.render(&lt;Header favcol="yellow"/&gt;, document.getElementById('root'));</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tabLst>
                <a:tab pos="0" algn="l"/>
              </a:tabLst>
            </a:pPr>
            <a:r>
              <a:rPr lang="en-US" sz="1200" b="1" strike="noStrike" spc="-1">
                <a:solidFill>
                  <a:srgbClr val="000000"/>
                </a:solidFill>
                <a:latin typeface="+mn-lt"/>
                <a:ea typeface="+mn-ea"/>
              </a:rPr>
              <a:t>shouldComponentUpdate</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In the shouldComponentUpdate() method you can return a Boolean value that specifies whether React should continue with the rendering or not.</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default value is true.</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example below shows what happens when the shouldComponentUpdate() method returns false:</a:t>
            </a:r>
            <a:endParaRPr lang="en-US" sz="1200" b="0" strike="noStrike" spc="-1">
              <a:latin typeface="Arial"/>
            </a:endParaRPr>
          </a:p>
          <a:p>
            <a:pPr>
              <a:lnSpc>
                <a:spcPct val="100000"/>
              </a:lnSpc>
              <a:buNone/>
              <a:tabLst>
                <a:tab pos="0" algn="l"/>
              </a:tabLst>
            </a:pPr>
            <a:r>
              <a:rPr sz="1200"/>
              <a:t/>
            </a:r>
            <a:br>
              <a:rPr sz="1200"/>
            </a:br>
            <a:r>
              <a:rPr lang="en-US" sz="1200" b="0" strike="noStrike" spc="-1">
                <a:solidFill>
                  <a:srgbClr val="000000"/>
                </a:solidFill>
                <a:latin typeface="+mn-lt"/>
                <a:ea typeface="+mn-ea"/>
              </a:rPr>
              <a:t>class Header extends React.Component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constructor(props)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super(props);</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this.state = {favoritecolor: "red"};</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shouldComponentUpdate()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return false;</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changeColor = () =&gt;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this.setState({favoritecolor: "blue"});</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render()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return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&lt;h1&gt;My Favorite Color is {this.state.favoritecolor}&lt;/h1&gt;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&lt;button type="button" onClick={this.changeColor}&gt;Change color&lt;/button&gt;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ReactDOM.render(&lt;Header /&gt;, document.getElementById('root'));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1" strike="noStrike" spc="-1">
                <a:solidFill>
                  <a:srgbClr val="000000"/>
                </a:solidFill>
                <a:latin typeface="+mn-lt"/>
                <a:ea typeface="+mn-ea"/>
              </a:rPr>
              <a:t>Render</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render() method is of course called when a component gets </a:t>
            </a:r>
            <a:r>
              <a:rPr lang="en-US" sz="1200" b="0" i="1" strike="noStrike" spc="-1">
                <a:solidFill>
                  <a:srgbClr val="000000"/>
                </a:solidFill>
                <a:latin typeface="+mn-lt"/>
                <a:ea typeface="+mn-ea"/>
              </a:rPr>
              <a:t>updated</a:t>
            </a:r>
            <a:r>
              <a:rPr lang="en-US" sz="1200" b="0" strike="noStrike" spc="-1">
                <a:solidFill>
                  <a:srgbClr val="000000"/>
                </a:solidFill>
                <a:latin typeface="+mn-lt"/>
                <a:ea typeface="+mn-ea"/>
              </a:rPr>
              <a:t>, it has to re-render the HTML to the DOM, with the new changes.</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example below has a button that changes the favorite color to blue:</a:t>
            </a:r>
            <a:endParaRPr lang="en-US" sz="1200" b="0" strike="noStrike" spc="-1">
              <a:latin typeface="Arial"/>
            </a:endParaRPr>
          </a:p>
          <a:p>
            <a:pPr>
              <a:lnSpc>
                <a:spcPct val="100000"/>
              </a:lnSpc>
              <a:buNone/>
              <a:tabLst>
                <a:tab pos="0" algn="l"/>
              </a:tabLst>
            </a:pPr>
            <a:r>
              <a:rPr sz="1200"/>
              <a:t/>
            </a:r>
            <a:br>
              <a:rPr sz="1200"/>
            </a:br>
            <a:r>
              <a:rPr lang="en-US" sz="1200" b="0" strike="noStrike" spc="-1">
                <a:solidFill>
                  <a:srgbClr val="000000"/>
                </a:solidFill>
                <a:latin typeface="+mn-lt"/>
                <a:ea typeface="+mn-ea"/>
              </a:rPr>
              <a:t>class Header extends React.Component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constructor(props)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super(props);</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this.state = {favoritecolor: "red"};</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changeColor = () =&gt;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this.setState({favoritecolor: "blue"});</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render()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return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&lt;h1&gt;My Favorite Color is {this.state.favoritecolor}&lt;/h1&gt;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&lt;button type="button" onClick={this.changeColor}&gt;Change color&lt;/button&gt;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ReactDOM.render(&lt;Header /&gt;, document.getElementById('root'));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1" strike="noStrike" spc="-1">
                <a:solidFill>
                  <a:srgbClr val="000000"/>
                </a:solidFill>
                <a:latin typeface="+mn-lt"/>
                <a:ea typeface="+mn-ea"/>
              </a:rPr>
              <a:t>getSnapshotBeforeUpdate</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In the getSnapshotBeforeUpdate() method you have access to the props and state </a:t>
            </a:r>
            <a:r>
              <a:rPr lang="en-US" sz="1200" b="0" i="1" strike="noStrike" spc="-1">
                <a:solidFill>
                  <a:srgbClr val="000000"/>
                </a:solidFill>
                <a:latin typeface="+mn-lt"/>
                <a:ea typeface="+mn-ea"/>
              </a:rPr>
              <a:t>before</a:t>
            </a:r>
            <a:r>
              <a:rPr lang="en-US" sz="1200" b="0" strike="noStrike" spc="-1">
                <a:solidFill>
                  <a:srgbClr val="000000"/>
                </a:solidFill>
                <a:latin typeface="+mn-lt"/>
                <a:ea typeface="+mn-ea"/>
              </a:rPr>
              <a:t> the update, meaning that even after the update, you can check what the values were </a:t>
            </a:r>
            <a:r>
              <a:rPr lang="en-US" sz="1200" b="0" i="1" strike="noStrike" spc="-1">
                <a:solidFill>
                  <a:srgbClr val="000000"/>
                </a:solidFill>
                <a:latin typeface="+mn-lt"/>
                <a:ea typeface="+mn-ea"/>
              </a:rPr>
              <a:t>before</a:t>
            </a:r>
            <a:r>
              <a:rPr lang="en-US" sz="1200" b="0" strike="noStrike" spc="-1">
                <a:solidFill>
                  <a:srgbClr val="000000"/>
                </a:solidFill>
                <a:latin typeface="+mn-lt"/>
                <a:ea typeface="+mn-ea"/>
              </a:rPr>
              <a:t> the update.</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If the getSnapshotBeforeUpdate() method is present, you should also include the componentDidUpdate() method, otherwise you will get an error.</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example below might seem complicated, but all it does is this:</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When the component is </a:t>
            </a:r>
            <a:r>
              <a:rPr lang="en-US" sz="1200" b="0" i="1" strike="noStrike" spc="-1">
                <a:solidFill>
                  <a:srgbClr val="000000"/>
                </a:solidFill>
                <a:latin typeface="+mn-lt"/>
                <a:ea typeface="+mn-ea"/>
              </a:rPr>
              <a:t>mounting</a:t>
            </a:r>
            <a:r>
              <a:rPr lang="en-US" sz="1200" b="0" strike="noStrike" spc="-1">
                <a:solidFill>
                  <a:srgbClr val="000000"/>
                </a:solidFill>
                <a:latin typeface="+mn-lt"/>
                <a:ea typeface="+mn-ea"/>
              </a:rPr>
              <a:t> it is rendered with the favorite color "red".</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When the component </a:t>
            </a:r>
            <a:r>
              <a:rPr lang="en-US" sz="1200" b="0" i="1" strike="noStrike" spc="-1">
                <a:solidFill>
                  <a:srgbClr val="000000"/>
                </a:solidFill>
                <a:latin typeface="+mn-lt"/>
                <a:ea typeface="+mn-ea"/>
              </a:rPr>
              <a:t>has been mounted,</a:t>
            </a:r>
            <a:r>
              <a:rPr lang="en-US" sz="1200" b="0" strike="noStrike" spc="-1">
                <a:solidFill>
                  <a:srgbClr val="000000"/>
                </a:solidFill>
                <a:latin typeface="+mn-lt"/>
                <a:ea typeface="+mn-ea"/>
              </a:rPr>
              <a:t> a timer changes the state, and after one second, the favorite color becomes "yellow".</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This action triggers the </a:t>
            </a:r>
            <a:r>
              <a:rPr lang="en-US" sz="1200" b="0" i="1" strike="noStrike" spc="-1">
                <a:solidFill>
                  <a:srgbClr val="000000"/>
                </a:solidFill>
                <a:latin typeface="+mn-lt"/>
                <a:ea typeface="+mn-ea"/>
              </a:rPr>
              <a:t>update</a:t>
            </a:r>
            <a:r>
              <a:rPr lang="en-US" sz="1200" b="0" strike="noStrike" spc="-1">
                <a:solidFill>
                  <a:srgbClr val="000000"/>
                </a:solidFill>
                <a:latin typeface="+mn-lt"/>
                <a:ea typeface="+mn-ea"/>
              </a:rPr>
              <a:t> phase, and since this component has a getSnapshotBeforeUpdate() method, this method is executed, and writes a message to the empty DIV1 element.</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Then the componentDidUpdate() method is executed and writes a message in the empty DIV2 element:</a:t>
            </a:r>
            <a:endParaRPr lang="en-US" sz="1200" b="0" strike="noStrike" spc="-1">
              <a:latin typeface="Arial"/>
            </a:endParaRPr>
          </a:p>
          <a:p>
            <a:pPr>
              <a:lnSpc>
                <a:spcPct val="100000"/>
              </a:lnSpc>
              <a:buNone/>
              <a:tabLst>
                <a:tab pos="0" algn="l"/>
              </a:tabLst>
            </a:pPr>
            <a:r>
              <a:rPr sz="2000"/>
              <a:t/>
            </a:r>
            <a:br>
              <a:rPr sz="2000"/>
            </a:br>
            <a:r>
              <a:rPr lang="en-US" sz="2000" b="0" strike="noStrike" spc="-1">
                <a:latin typeface="+mn-lt"/>
                <a:ea typeface="+mn-ea"/>
              </a:rPr>
              <a:t>class Header extends React.Component {</a:t>
            </a:r>
            <a:endParaRPr lang="en-US" sz="2000" b="0" strike="noStrike" spc="-1">
              <a:latin typeface="Arial"/>
            </a:endParaRPr>
          </a:p>
          <a:p>
            <a:pPr>
              <a:lnSpc>
                <a:spcPct val="100000"/>
              </a:lnSpc>
              <a:buNone/>
              <a:tabLst>
                <a:tab pos="0" algn="l"/>
              </a:tabLst>
            </a:pPr>
            <a:r>
              <a:rPr lang="en-US" sz="2000" b="0" strike="noStrike" spc="-1">
                <a:latin typeface="+mn-lt"/>
                <a:ea typeface="+mn-ea"/>
              </a:rPr>
              <a:t>  constructor(props) {</a:t>
            </a:r>
            <a:endParaRPr lang="en-US" sz="2000" b="0" strike="noStrike" spc="-1">
              <a:latin typeface="Arial"/>
            </a:endParaRPr>
          </a:p>
          <a:p>
            <a:pPr>
              <a:lnSpc>
                <a:spcPct val="100000"/>
              </a:lnSpc>
              <a:buNone/>
              <a:tabLst>
                <a:tab pos="0" algn="l"/>
              </a:tabLst>
            </a:pPr>
            <a:r>
              <a:rPr lang="en-US" sz="2000" b="0" strike="noStrike" spc="-1">
                <a:latin typeface="+mn-lt"/>
                <a:ea typeface="+mn-ea"/>
              </a:rPr>
              <a:t>    super(props);</a:t>
            </a:r>
            <a:endParaRPr lang="en-US" sz="2000" b="0" strike="noStrike" spc="-1">
              <a:latin typeface="Arial"/>
            </a:endParaRPr>
          </a:p>
          <a:p>
            <a:pPr>
              <a:lnSpc>
                <a:spcPct val="100000"/>
              </a:lnSpc>
              <a:buNone/>
              <a:tabLst>
                <a:tab pos="0" algn="l"/>
              </a:tabLst>
            </a:pPr>
            <a:r>
              <a:rPr lang="en-US" sz="2000" b="0" strike="noStrike" spc="-1">
                <a:latin typeface="+mn-lt"/>
                <a:ea typeface="+mn-ea"/>
              </a:rPr>
              <a:t>    this.state = {favoritecolor: "red"};</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  componentDidMount() {</a:t>
            </a:r>
            <a:endParaRPr lang="en-US" sz="2000" b="0" strike="noStrike" spc="-1">
              <a:latin typeface="Arial"/>
            </a:endParaRPr>
          </a:p>
          <a:p>
            <a:pPr>
              <a:lnSpc>
                <a:spcPct val="100000"/>
              </a:lnSpc>
              <a:buNone/>
              <a:tabLst>
                <a:tab pos="0" algn="l"/>
              </a:tabLst>
            </a:pPr>
            <a:r>
              <a:rPr lang="en-US" sz="2000" b="0" strike="noStrike" spc="-1">
                <a:latin typeface="+mn-lt"/>
                <a:ea typeface="+mn-ea"/>
              </a:rPr>
              <a:t>    setTimeout(() =&gt; {</a:t>
            </a:r>
            <a:endParaRPr lang="en-US" sz="2000" b="0" strike="noStrike" spc="-1">
              <a:latin typeface="Arial"/>
            </a:endParaRPr>
          </a:p>
          <a:p>
            <a:pPr>
              <a:lnSpc>
                <a:spcPct val="100000"/>
              </a:lnSpc>
              <a:buNone/>
              <a:tabLst>
                <a:tab pos="0" algn="l"/>
              </a:tabLst>
            </a:pPr>
            <a:r>
              <a:rPr lang="en-US" sz="2000" b="0" strike="noStrike" spc="-1">
                <a:latin typeface="+mn-lt"/>
                <a:ea typeface="+mn-ea"/>
              </a:rPr>
              <a:t>      this.setState({favoritecolor: "yellow"})</a:t>
            </a:r>
            <a:endParaRPr lang="en-US" sz="2000" b="0" strike="noStrike" spc="-1">
              <a:latin typeface="Arial"/>
            </a:endParaRPr>
          </a:p>
          <a:p>
            <a:pPr>
              <a:lnSpc>
                <a:spcPct val="100000"/>
              </a:lnSpc>
              <a:buNone/>
              <a:tabLst>
                <a:tab pos="0" algn="l"/>
              </a:tabLst>
            </a:pPr>
            <a:r>
              <a:rPr lang="en-US" sz="2000" b="0" strike="noStrike" spc="-1">
                <a:latin typeface="+mn-lt"/>
                <a:ea typeface="+mn-ea"/>
              </a:rPr>
              <a:t>    }, 1000)</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  getSnapshotBeforeUpdate(prevProps, prevState) {</a:t>
            </a:r>
            <a:endParaRPr lang="en-US" sz="2000" b="0" strike="noStrike" spc="-1">
              <a:latin typeface="Arial"/>
            </a:endParaRPr>
          </a:p>
          <a:p>
            <a:pPr>
              <a:lnSpc>
                <a:spcPct val="100000"/>
              </a:lnSpc>
              <a:buNone/>
              <a:tabLst>
                <a:tab pos="0" algn="l"/>
              </a:tabLst>
            </a:pPr>
            <a:r>
              <a:rPr lang="en-US" sz="2000" b="0" strike="noStrike" spc="-1">
                <a:latin typeface="+mn-lt"/>
                <a:ea typeface="+mn-ea"/>
              </a:rPr>
              <a:t>    document.getElementById("div1").innerHTML =</a:t>
            </a:r>
            <a:endParaRPr lang="en-US" sz="2000" b="0" strike="noStrike" spc="-1">
              <a:latin typeface="Arial"/>
            </a:endParaRPr>
          </a:p>
          <a:p>
            <a:pPr>
              <a:lnSpc>
                <a:spcPct val="100000"/>
              </a:lnSpc>
              <a:buNone/>
              <a:tabLst>
                <a:tab pos="0" algn="l"/>
              </a:tabLst>
            </a:pPr>
            <a:r>
              <a:rPr lang="en-US" sz="2000" b="0" strike="noStrike" spc="-1">
                <a:latin typeface="+mn-lt"/>
                <a:ea typeface="+mn-ea"/>
              </a:rPr>
              <a:t>    "Before the update, the favorite was " + prevState.favoritecolor;</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  componentDidUpdate() {</a:t>
            </a:r>
            <a:endParaRPr lang="en-US" sz="2000" b="0" strike="noStrike" spc="-1">
              <a:latin typeface="Arial"/>
            </a:endParaRPr>
          </a:p>
          <a:p>
            <a:pPr>
              <a:lnSpc>
                <a:spcPct val="100000"/>
              </a:lnSpc>
              <a:buNone/>
              <a:tabLst>
                <a:tab pos="0" algn="l"/>
              </a:tabLst>
            </a:pPr>
            <a:r>
              <a:rPr lang="en-US" sz="2000" b="0" strike="noStrike" spc="-1">
                <a:latin typeface="+mn-lt"/>
                <a:ea typeface="+mn-ea"/>
              </a:rPr>
              <a:t>    document.getElementById("div2").innerHTML =</a:t>
            </a:r>
            <a:endParaRPr lang="en-US" sz="2000" b="0" strike="noStrike" spc="-1">
              <a:latin typeface="Arial"/>
            </a:endParaRPr>
          </a:p>
          <a:p>
            <a:pPr>
              <a:lnSpc>
                <a:spcPct val="100000"/>
              </a:lnSpc>
              <a:buNone/>
              <a:tabLst>
                <a:tab pos="0" algn="l"/>
              </a:tabLst>
            </a:pPr>
            <a:r>
              <a:rPr lang="en-US" sz="2000" b="0" strike="noStrike" spc="-1">
                <a:latin typeface="+mn-lt"/>
                <a:ea typeface="+mn-ea"/>
              </a:rPr>
              <a:t>    "The updated favorite is " + this.state.favoritecolor;</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  render() {</a:t>
            </a:r>
            <a:endParaRPr lang="en-US" sz="2000" b="0" strike="noStrike" spc="-1">
              <a:latin typeface="Arial"/>
            </a:endParaRPr>
          </a:p>
          <a:p>
            <a:pPr>
              <a:lnSpc>
                <a:spcPct val="100000"/>
              </a:lnSpc>
              <a:buNone/>
              <a:tabLst>
                <a:tab pos="0" algn="l"/>
              </a:tabLst>
            </a:pPr>
            <a:r>
              <a:rPr lang="en-US" sz="2000" b="0" strike="noStrike" spc="-1">
                <a:latin typeface="+mn-lt"/>
                <a:ea typeface="+mn-ea"/>
              </a:rPr>
              <a:t>    return (</a:t>
            </a:r>
            <a:endParaRPr lang="en-US" sz="2000" b="0" strike="noStrike" spc="-1">
              <a:latin typeface="Arial"/>
            </a:endParaRPr>
          </a:p>
          <a:p>
            <a:pPr>
              <a:lnSpc>
                <a:spcPct val="100000"/>
              </a:lnSpc>
              <a:buNone/>
              <a:tabLst>
                <a:tab pos="0" algn="l"/>
              </a:tabLst>
            </a:pPr>
            <a:r>
              <a:rPr lang="en-US" sz="2000" b="0" strike="noStrike" spc="-1">
                <a:latin typeface="+mn-lt"/>
                <a:ea typeface="+mn-ea"/>
              </a:rPr>
              <a:t>      &lt;div&gt;</a:t>
            </a:r>
            <a:endParaRPr lang="en-US" sz="2000" b="0" strike="noStrike" spc="-1">
              <a:latin typeface="Arial"/>
            </a:endParaRPr>
          </a:p>
          <a:p>
            <a:pPr>
              <a:lnSpc>
                <a:spcPct val="100000"/>
              </a:lnSpc>
              <a:buNone/>
              <a:tabLst>
                <a:tab pos="0" algn="l"/>
              </a:tabLst>
            </a:pPr>
            <a:r>
              <a:rPr lang="en-US" sz="2000" b="0" strike="noStrike" spc="-1">
                <a:latin typeface="+mn-lt"/>
                <a:ea typeface="+mn-ea"/>
              </a:rPr>
              <a:t>        &lt;h1&gt;My Favorite Color is {this.state.favoritecolor}&lt;/h1&gt;</a:t>
            </a:r>
            <a:endParaRPr lang="en-US" sz="2000" b="0" strike="noStrike" spc="-1">
              <a:latin typeface="Arial"/>
            </a:endParaRPr>
          </a:p>
          <a:p>
            <a:pPr>
              <a:lnSpc>
                <a:spcPct val="100000"/>
              </a:lnSpc>
              <a:buNone/>
              <a:tabLst>
                <a:tab pos="0" algn="l"/>
              </a:tabLst>
            </a:pPr>
            <a:r>
              <a:rPr lang="en-US" sz="2000" b="0" strike="noStrike" spc="-1">
                <a:latin typeface="+mn-lt"/>
                <a:ea typeface="+mn-ea"/>
              </a:rPr>
              <a:t>        &lt;div id="div1"&gt;&lt;/div&gt;</a:t>
            </a:r>
            <a:endParaRPr lang="en-US" sz="2000" b="0" strike="noStrike" spc="-1">
              <a:latin typeface="Arial"/>
            </a:endParaRPr>
          </a:p>
          <a:p>
            <a:pPr>
              <a:lnSpc>
                <a:spcPct val="100000"/>
              </a:lnSpc>
              <a:buNone/>
              <a:tabLst>
                <a:tab pos="0" algn="l"/>
              </a:tabLst>
            </a:pPr>
            <a:r>
              <a:rPr lang="en-US" sz="2000" b="0" strike="noStrike" spc="-1">
                <a:latin typeface="+mn-lt"/>
                <a:ea typeface="+mn-ea"/>
              </a:rPr>
              <a:t>        &lt;div id="div2"&gt;&lt;/div&gt;</a:t>
            </a:r>
            <a:endParaRPr lang="en-US" sz="2000" b="0" strike="noStrike" spc="-1">
              <a:latin typeface="Arial"/>
            </a:endParaRPr>
          </a:p>
          <a:p>
            <a:pPr>
              <a:lnSpc>
                <a:spcPct val="100000"/>
              </a:lnSpc>
              <a:buNone/>
              <a:tabLst>
                <a:tab pos="0" algn="l"/>
              </a:tabLst>
            </a:pPr>
            <a:r>
              <a:rPr lang="en-US" sz="2000" b="0" strike="noStrike" spc="-1">
                <a:latin typeface="+mn-lt"/>
                <a:ea typeface="+mn-ea"/>
              </a:rPr>
              <a:t>      &lt;/div&gt;</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  }</a:t>
            </a:r>
            <a:endParaRPr lang="en-US" sz="2000" b="0" strike="noStrike" spc="-1">
              <a:latin typeface="Arial"/>
            </a:endParaRPr>
          </a:p>
          <a:p>
            <a:pPr>
              <a:lnSpc>
                <a:spcPct val="100000"/>
              </a:lnSpc>
              <a:buNone/>
              <a:tabLst>
                <a:tab pos="0" algn="l"/>
              </a:tabLst>
            </a:pPr>
            <a:r>
              <a:rPr lang="en-US" sz="2000" b="0" strike="noStrike" spc="-1">
                <a:latin typeface="+mn-lt"/>
                <a:ea typeface="+mn-ea"/>
              </a:rPr>
              <a:t>}</a:t>
            </a:r>
            <a:endParaRPr lang="en-US" sz="2000" b="0" strike="noStrike" spc="-1">
              <a:latin typeface="Arial"/>
            </a:endParaRPr>
          </a:p>
          <a:p>
            <a:pPr>
              <a:lnSpc>
                <a:spcPct val="100000"/>
              </a:lnSpc>
              <a:buNone/>
              <a:tabLst>
                <a:tab pos="0" algn="l"/>
              </a:tabLst>
            </a:pPr>
            <a:endParaRPr lang="en-US" sz="2000" b="0" strike="noStrike" spc="-1">
              <a:latin typeface="Arial"/>
            </a:endParaRPr>
          </a:p>
          <a:p>
            <a:pPr>
              <a:lnSpc>
                <a:spcPct val="100000"/>
              </a:lnSpc>
              <a:buNone/>
              <a:tabLst>
                <a:tab pos="0" algn="l"/>
              </a:tabLst>
            </a:pPr>
            <a:r>
              <a:rPr lang="en-US" sz="2000" b="0" strike="noStrike" spc="-1">
                <a:latin typeface="+mn-lt"/>
                <a:ea typeface="+mn-ea"/>
              </a:rPr>
              <a:t>ReactDOM.render(&lt;Header /&gt;, document.getElementById('root'));</a:t>
            </a:r>
            <a:endParaRPr lang="en-US" sz="2000" b="0" strike="noStrike" spc="-1">
              <a:latin typeface="Arial"/>
            </a:endParaRPr>
          </a:p>
          <a:p>
            <a:pPr>
              <a:lnSpc>
                <a:spcPct val="100000"/>
              </a:lnSpc>
              <a:buNone/>
              <a:tabLst>
                <a:tab pos="0" algn="l"/>
              </a:tabLst>
            </a:pPr>
            <a:endParaRPr lang="en-US" sz="2000" b="0" strike="noStrike" spc="-1">
              <a:latin typeface="Arial"/>
            </a:endParaRPr>
          </a:p>
          <a:p>
            <a:pPr>
              <a:lnSpc>
                <a:spcPct val="100000"/>
              </a:lnSpc>
              <a:buNone/>
              <a:tabLst>
                <a:tab pos="0" algn="l"/>
              </a:tabLst>
            </a:pPr>
            <a:r>
              <a:rPr lang="en-US" sz="1200" b="1" strike="noStrike" spc="-1">
                <a:solidFill>
                  <a:srgbClr val="000000"/>
                </a:solidFill>
                <a:latin typeface="+mn-lt"/>
                <a:ea typeface="+mn-ea"/>
              </a:rPr>
              <a:t>componentDidUpdate</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componentDidUpdate method is called after the component is updated in the DOM.</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example below might seem complicated, but all it does is this:</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When the component is </a:t>
            </a:r>
            <a:r>
              <a:rPr lang="en-US" sz="1200" b="0" i="1" strike="noStrike" spc="-1">
                <a:solidFill>
                  <a:srgbClr val="000000"/>
                </a:solidFill>
                <a:latin typeface="+mn-lt"/>
                <a:ea typeface="+mn-ea"/>
              </a:rPr>
              <a:t>mounting</a:t>
            </a:r>
            <a:r>
              <a:rPr lang="en-US" sz="1200" b="0" strike="noStrike" spc="-1">
                <a:solidFill>
                  <a:srgbClr val="000000"/>
                </a:solidFill>
                <a:latin typeface="+mn-lt"/>
                <a:ea typeface="+mn-ea"/>
              </a:rPr>
              <a:t> it is rendered with the favorite color "red".</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When the component </a:t>
            </a:r>
            <a:r>
              <a:rPr lang="en-US" sz="1200" b="0" i="1" strike="noStrike" spc="-1">
                <a:solidFill>
                  <a:srgbClr val="000000"/>
                </a:solidFill>
                <a:latin typeface="+mn-lt"/>
                <a:ea typeface="+mn-ea"/>
              </a:rPr>
              <a:t>has been mounted,</a:t>
            </a:r>
            <a:r>
              <a:rPr lang="en-US" sz="1200" b="0" strike="noStrike" spc="-1">
                <a:solidFill>
                  <a:srgbClr val="000000"/>
                </a:solidFill>
                <a:latin typeface="+mn-lt"/>
                <a:ea typeface="+mn-ea"/>
              </a:rPr>
              <a:t> a timer changes the state, and the color becomes "yellow".</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This action triggers the </a:t>
            </a:r>
            <a:r>
              <a:rPr lang="en-US" sz="1200" b="0" i="1" strike="noStrike" spc="-1">
                <a:solidFill>
                  <a:srgbClr val="000000"/>
                </a:solidFill>
                <a:latin typeface="+mn-lt"/>
                <a:ea typeface="+mn-ea"/>
              </a:rPr>
              <a:t>update</a:t>
            </a:r>
            <a:r>
              <a:rPr lang="en-US" sz="1200" b="0" strike="noStrike" spc="-1">
                <a:solidFill>
                  <a:srgbClr val="000000"/>
                </a:solidFill>
                <a:latin typeface="+mn-lt"/>
                <a:ea typeface="+mn-ea"/>
              </a:rPr>
              <a:t> phase, and since this component has a componentDidUpdate method, this method is executed and writes a message in the empty DIV element:</a:t>
            </a:r>
            <a:endParaRPr lang="en-US" sz="1200" b="0" strike="noStrike" spc="-1">
              <a:latin typeface="Arial"/>
            </a:endParaRPr>
          </a:p>
          <a:p>
            <a:pPr>
              <a:lnSpc>
                <a:spcPct val="100000"/>
              </a:lnSpc>
              <a:buNone/>
              <a:tabLst>
                <a:tab pos="0" algn="l"/>
              </a:tabLst>
            </a:pPr>
            <a:r>
              <a:rPr sz="1200"/>
              <a:t/>
            </a:r>
            <a:br>
              <a:rPr sz="1200"/>
            </a:br>
            <a:r>
              <a:rPr lang="en-US" sz="1200" b="0" strike="noStrike" spc="-1">
                <a:solidFill>
                  <a:srgbClr val="000000"/>
                </a:solidFill>
                <a:latin typeface="+mn-lt"/>
                <a:ea typeface="+mn-ea"/>
              </a:rPr>
              <a:t>class Header extends React.Component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constructor(props)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super(props);</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this.state = {favoritecolor: "red"};</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componentDidMount()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setTimeout(() =&gt;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this.setState({favoritecolor: "yellow"})</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 1000)</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componentDidUpdate()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document.getElementById("mydiv").innerHTML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"The updated favorite is " + this.state.favoritecolor;</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render()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return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&lt;h1&gt;My Favorite Color is {this.state.favoritecolor}&lt;/h1&gt;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&lt;div id="mydiv"&gt;&lt;/div&gt;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ReactDOM.render(&lt;Header /&gt;, document.getElementById('root'));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endParaRPr lang="en-US" sz="1200" b="0" strike="noStrike" spc="-1">
              <a:latin typeface="Arial"/>
            </a:endParaRPr>
          </a:p>
        </p:txBody>
      </p:sp>
      <p:sp>
        <p:nvSpPr>
          <p:cNvPr id="361"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65A4D99A-859E-469A-96E5-B3F79E5ED409}" type="slidenum">
              <a:rPr lang="en-US" sz="1200" b="0" strike="noStrike" spc="-1">
                <a:solidFill>
                  <a:srgbClr val="000000"/>
                </a:solidFill>
                <a:latin typeface="+mn-lt"/>
                <a:ea typeface="+mn-ea"/>
              </a:rPr>
              <a:t>65</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noRot="1" noChangeAspect="1"/>
          </p:cNvSpPr>
          <p:nvPr>
            <p:ph type="sldImg"/>
          </p:nvPr>
        </p:nvSpPr>
        <p:spPr>
          <a:xfrm>
            <a:off x="685800" y="1143000"/>
            <a:ext cx="5486400" cy="3086100"/>
          </a:xfrm>
          <a:prstGeom prst="rect">
            <a:avLst/>
          </a:prstGeom>
          <a:ln w="0">
            <a:noFill/>
          </a:ln>
        </p:spPr>
      </p:sp>
      <p:sp>
        <p:nvSpPr>
          <p:cNvPr id="36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US" sz="1200" b="1" strike="noStrike" spc="-1">
                <a:solidFill>
                  <a:srgbClr val="000000"/>
                </a:solidFill>
                <a:latin typeface="+mn-lt"/>
                <a:ea typeface="+mn-ea"/>
              </a:rPr>
              <a:t>componentWillUnmount</a:t>
            </a:r>
            <a:endParaRPr lang="en-US" sz="1200" b="0" strike="noStrike" spc="-1">
              <a:latin typeface="Arial"/>
            </a:endParaRPr>
          </a:p>
          <a:p>
            <a:pPr marL="171360" indent="-171360">
              <a:lnSpc>
                <a:spcPct val="100000"/>
              </a:lnSpc>
              <a:buClr>
                <a:srgbClr val="000000"/>
              </a:buClr>
              <a:buFont typeface="Arial"/>
              <a:buChar char="•"/>
              <a:tabLst>
                <a:tab pos="0" algn="l"/>
              </a:tabLst>
            </a:pPr>
            <a:r>
              <a:rPr lang="en-US" sz="1200" b="0" strike="noStrike" spc="-1">
                <a:solidFill>
                  <a:srgbClr val="000000"/>
                </a:solidFill>
                <a:latin typeface="+mn-lt"/>
                <a:ea typeface="+mn-ea"/>
              </a:rPr>
              <a:t>The componentWillUnmount method is called when the component is about to be removed from the DOM.</a:t>
            </a:r>
            <a:endParaRPr lang="en-US" sz="1200" b="0" strike="noStrike" spc="-1">
              <a:latin typeface="Arial"/>
            </a:endParaRPr>
          </a:p>
          <a:p>
            <a:pPr>
              <a:lnSpc>
                <a:spcPct val="100000"/>
              </a:lnSpc>
              <a:buNone/>
              <a:tabLst>
                <a:tab pos="0" algn="l"/>
              </a:tabLst>
            </a:pPr>
            <a:r>
              <a:rPr sz="1200"/>
              <a:t/>
            </a:r>
            <a:br>
              <a:rPr sz="1200"/>
            </a:br>
            <a:r>
              <a:rPr lang="en-US" sz="1200" b="0" strike="noStrike" spc="-1">
                <a:solidFill>
                  <a:srgbClr val="000000"/>
                </a:solidFill>
                <a:latin typeface="+mn-lt"/>
                <a:ea typeface="+mn-ea"/>
              </a:rPr>
              <a:t>class Container extends React.Component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constructor(props)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super(props);</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this.state = {show: true};</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delHeader = () =&gt;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this.setState({show: false});</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render()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let myheader;</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if (this.state.show)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myheader = &lt;Child /&gt;;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return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{myheader}</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&lt;button type="button" onClick={this.delHeader}&gt;Delete Header&lt;/button&gt;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&lt;/div&gt;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class Child extends React.Component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componentWillUnmount()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alert("The component named Header is about to be unmounted.");</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render()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return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&lt;h1&gt;Hello World!&lt;/h1&gt;</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  }</a:t>
            </a: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r>
              <a:rPr lang="en-US" sz="1200" b="0" strike="noStrike" spc="-1">
                <a:solidFill>
                  <a:srgbClr val="000000"/>
                </a:solidFill>
                <a:latin typeface="+mn-lt"/>
                <a:ea typeface="+mn-ea"/>
              </a:rPr>
              <a:t>ReactDOM.render(&lt;Container /&gt;, document.getElementById('root'));</a:t>
            </a:r>
            <a:endParaRPr lang="en-US" sz="1200" b="0" strike="noStrike" spc="-1">
              <a:latin typeface="Arial"/>
            </a:endParaRPr>
          </a:p>
          <a:p>
            <a:pPr>
              <a:lnSpc>
                <a:spcPct val="100000"/>
              </a:lnSpc>
              <a:buNone/>
              <a:tabLst>
                <a:tab pos="0" algn="l"/>
              </a:tabLst>
            </a:pPr>
            <a:endParaRPr lang="en-US" sz="1200" b="0" strike="noStrike" spc="-1">
              <a:latin typeface="Arial"/>
            </a:endParaRPr>
          </a:p>
          <a:p>
            <a:pPr>
              <a:lnSpc>
                <a:spcPct val="100000"/>
              </a:lnSpc>
              <a:buNone/>
              <a:tabLst>
                <a:tab pos="0" algn="l"/>
              </a:tabLst>
            </a:pPr>
            <a:endParaRPr lang="en-US" sz="1200" b="0" strike="noStrike" spc="-1">
              <a:latin typeface="Arial"/>
            </a:endParaRPr>
          </a:p>
        </p:txBody>
      </p:sp>
      <p:sp>
        <p:nvSpPr>
          <p:cNvPr id="364"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AD4154A8-BFF2-4439-ACAE-AA8B641473D7}" type="slidenum">
              <a:rPr lang="en-US" sz="1200" b="0" strike="noStrike" spc="-1">
                <a:solidFill>
                  <a:srgbClr val="000000"/>
                </a:solidFill>
                <a:latin typeface="+mn-lt"/>
                <a:ea typeface="+mn-ea"/>
              </a:rPr>
              <a:t>66</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noRot="1" noChangeAspect="1"/>
          </p:cNvSpPr>
          <p:nvPr>
            <p:ph type="sldImg"/>
          </p:nvPr>
        </p:nvSpPr>
        <p:spPr>
          <a:xfrm>
            <a:off x="685800" y="1143000"/>
            <a:ext cx="5486400" cy="3086100"/>
          </a:xfrm>
          <a:prstGeom prst="rect">
            <a:avLst/>
          </a:prstGeom>
          <a:ln w="0">
            <a:noFill/>
          </a:ln>
        </p:spPr>
      </p:sp>
      <p:sp>
        <p:nvSpPr>
          <p:cNvPr id="36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1200" b="0" strike="noStrike" spc="-1">
                <a:solidFill>
                  <a:srgbClr val="000000"/>
                </a:solidFill>
                <a:latin typeface="+mn-lt"/>
                <a:ea typeface="+mn-ea"/>
              </a:rPr>
              <a:t>The first value, color, is our current state.</a:t>
            </a:r>
            <a:endParaRPr lang="en-US" sz="1200" b="0" strike="noStrike" spc="-1">
              <a:latin typeface="Arial"/>
            </a:endParaRPr>
          </a:p>
          <a:p>
            <a:pPr marL="216000" indent="-216000">
              <a:lnSpc>
                <a:spcPct val="100000"/>
              </a:lnSpc>
              <a:buNone/>
            </a:pPr>
            <a:r>
              <a:rPr lang="en-US" sz="1200" b="0" strike="noStrike" spc="-1">
                <a:solidFill>
                  <a:srgbClr val="000000"/>
                </a:solidFill>
                <a:latin typeface="+mn-lt"/>
                <a:ea typeface="+mn-ea"/>
              </a:rPr>
              <a:t>The second value, setColor, is the function that is used to update our state.</a:t>
            </a:r>
            <a:endParaRPr lang="en-US" sz="1200" b="0" strike="noStrike" spc="-1">
              <a:latin typeface="Arial"/>
            </a:endParaRPr>
          </a:p>
        </p:txBody>
      </p:sp>
      <p:sp>
        <p:nvSpPr>
          <p:cNvPr id="367"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97DEFF2A-34F8-4AF1-BB07-36BF7A73F62F}" type="slidenum">
              <a:rPr lang="en-US" sz="1200" b="0" strike="noStrike" spc="-1">
                <a:solidFill>
                  <a:srgbClr val="000000"/>
                </a:solidFill>
                <a:latin typeface="+mn-lt"/>
                <a:ea typeface="+mn-ea"/>
              </a:rPr>
              <a:t>72</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noRot="1" noChangeAspect="1"/>
          </p:cNvSpPr>
          <p:nvPr>
            <p:ph type="sldImg"/>
          </p:nvPr>
        </p:nvSpPr>
        <p:spPr>
          <a:xfrm>
            <a:off x="685800" y="1143000"/>
            <a:ext cx="5486400" cy="3086100"/>
          </a:xfrm>
          <a:prstGeom prst="rect">
            <a:avLst/>
          </a:prstGeom>
          <a:ln w="0">
            <a:noFill/>
          </a:ln>
        </p:spPr>
      </p:sp>
      <p:sp>
        <p:nvSpPr>
          <p:cNvPr id="36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2000" b="0" strike="noStrike" spc="-1">
                <a:solidFill>
                  <a:srgbClr val="000000"/>
                </a:solidFill>
                <a:latin typeface="Verdana"/>
              </a:rPr>
              <a:t>We wrap our content first with &lt;BrowserRouter&gt;.</a:t>
            </a:r>
            <a:endParaRPr lang="en-US" sz="2000" b="0" strike="noStrike" spc="-1">
              <a:latin typeface="Arial"/>
            </a:endParaRPr>
          </a:p>
          <a:p>
            <a:pPr marL="216000" indent="-216000">
              <a:lnSpc>
                <a:spcPct val="100000"/>
              </a:lnSpc>
              <a:buNone/>
            </a:pPr>
            <a:r>
              <a:rPr lang="en-US" sz="2000" b="0" strike="noStrike" spc="-1">
                <a:solidFill>
                  <a:srgbClr val="000000"/>
                </a:solidFill>
                <a:latin typeface="Verdana"/>
              </a:rPr>
              <a:t>Then we define our &lt;Routes&gt;. An application can have multiple &lt;Routes&gt;. Our basic example only uses one.</a:t>
            </a:r>
            <a:endParaRPr lang="en-US" sz="2000" b="0" strike="noStrike" spc="-1">
              <a:latin typeface="Arial"/>
            </a:endParaRPr>
          </a:p>
          <a:p>
            <a:pPr marL="216000" indent="-216000">
              <a:lnSpc>
                <a:spcPct val="100000"/>
              </a:lnSpc>
              <a:buNone/>
            </a:pPr>
            <a:r>
              <a:rPr lang="en-US" sz="2000" b="0" strike="noStrike" spc="-1">
                <a:solidFill>
                  <a:srgbClr val="000000"/>
                </a:solidFill>
                <a:latin typeface="Verdana"/>
              </a:rPr>
              <a:t>&lt;Route&gt;s can be nested. The first &lt;Route&gt; has a path of / and renders the Layout component.</a:t>
            </a:r>
            <a:endParaRPr lang="en-US" sz="2000" b="0" strike="noStrike" spc="-1">
              <a:latin typeface="Arial"/>
            </a:endParaRPr>
          </a:p>
          <a:p>
            <a:pPr marL="216000" indent="-216000">
              <a:lnSpc>
                <a:spcPct val="100000"/>
              </a:lnSpc>
              <a:buNone/>
            </a:pPr>
            <a:r>
              <a:rPr lang="en-US" sz="2000" b="0" strike="noStrike" spc="-1">
                <a:solidFill>
                  <a:srgbClr val="000000"/>
                </a:solidFill>
                <a:latin typeface="Verdana"/>
              </a:rPr>
              <a:t>The nested &lt;Route&gt;s inherit and add to the parent route. So the blogs path is combined with the parent and becomes /blogs.</a:t>
            </a:r>
            <a:endParaRPr lang="en-US" sz="2000" b="0" strike="noStrike" spc="-1">
              <a:latin typeface="Arial"/>
            </a:endParaRPr>
          </a:p>
          <a:p>
            <a:pPr marL="216000" indent="-216000">
              <a:lnSpc>
                <a:spcPct val="100000"/>
              </a:lnSpc>
              <a:buNone/>
            </a:pPr>
            <a:r>
              <a:rPr lang="en-US" sz="2000" b="0" strike="noStrike" spc="-1">
                <a:solidFill>
                  <a:srgbClr val="000000"/>
                </a:solidFill>
                <a:latin typeface="Verdana"/>
              </a:rPr>
              <a:t>The Home component route does not have a path but has an index attribute. That specifies this route as the default route for the parent route, which is /.</a:t>
            </a:r>
            <a:endParaRPr lang="en-US" sz="2000" b="0" strike="noStrike" spc="-1">
              <a:latin typeface="Arial"/>
            </a:endParaRPr>
          </a:p>
          <a:p>
            <a:pPr marL="216000" indent="-216000">
              <a:lnSpc>
                <a:spcPct val="100000"/>
              </a:lnSpc>
              <a:buNone/>
            </a:pPr>
            <a:r>
              <a:rPr lang="en-US" sz="2000" b="0" strike="noStrike" spc="-1">
                <a:solidFill>
                  <a:srgbClr val="000000"/>
                </a:solidFill>
                <a:latin typeface="Verdana"/>
              </a:rPr>
              <a:t>Setting the path to * will act as a catch-all for any undefined URLs. This is great for a 404 error page.</a:t>
            </a:r>
            <a:endParaRPr lang="en-US" sz="2000" b="0" strike="noStrike" spc="-1">
              <a:latin typeface="Arial"/>
            </a:endParaRPr>
          </a:p>
        </p:txBody>
      </p:sp>
      <p:sp>
        <p:nvSpPr>
          <p:cNvPr id="370"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62914A30-CAA1-45AA-8DF6-D328E4CDB69F}" type="slidenum">
              <a:rPr lang="en-US" sz="1200" b="0" strike="noStrike" spc="-1">
                <a:latin typeface="Times New Roman"/>
              </a:rPr>
              <a:t>87</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Vite</a:t>
            </a:r>
            <a:r>
              <a:rPr lang="en-US" sz="1200" b="0" i="0" kern="1200" dirty="0" smtClean="0">
                <a:solidFill>
                  <a:schemeClr val="tx1"/>
                </a:solidFill>
                <a:effectLst/>
                <a:latin typeface="+mn-lt"/>
                <a:ea typeface="+mn-ea"/>
                <a:cs typeface="+mn-cs"/>
              </a:rPr>
              <a:t> is a modern alternative to CRA that replaces Babel and </a:t>
            </a:r>
            <a:r>
              <a:rPr lang="en-US" sz="1200" b="0" i="0" kern="1200" dirty="0" err="1" smtClean="0">
                <a:solidFill>
                  <a:schemeClr val="tx1"/>
                </a:solidFill>
                <a:effectLst/>
                <a:latin typeface="+mn-lt"/>
                <a:ea typeface="+mn-ea"/>
                <a:cs typeface="+mn-cs"/>
              </a:rPr>
              <a:t>Webpack</a:t>
            </a:r>
            <a:r>
              <a:rPr lang="en-US" sz="1200" b="0" i="0" kern="1200" dirty="0" smtClean="0">
                <a:solidFill>
                  <a:schemeClr val="tx1"/>
                </a:solidFill>
                <a:effectLst/>
                <a:latin typeface="+mn-lt"/>
                <a:ea typeface="+mn-ea"/>
                <a:cs typeface="+mn-cs"/>
              </a:rPr>
              <a:t> with faster and more efficient tools like </a:t>
            </a:r>
            <a:r>
              <a:rPr lang="en-US" sz="1200" b="0" i="0" kern="1200" dirty="0" err="1" smtClean="0">
                <a:solidFill>
                  <a:schemeClr val="tx1"/>
                </a:solidFill>
                <a:effectLst/>
                <a:latin typeface="+mn-lt"/>
                <a:ea typeface="+mn-ea"/>
                <a:cs typeface="+mn-cs"/>
              </a:rPr>
              <a:t>esbuild</a:t>
            </a:r>
            <a:r>
              <a:rPr lang="en-US" sz="1200" b="0" i="0" kern="1200" dirty="0" smtClean="0">
                <a:solidFill>
                  <a:schemeClr val="tx1"/>
                </a:solidFill>
                <a:effectLst/>
                <a:latin typeface="+mn-lt"/>
                <a:ea typeface="+mn-ea"/>
                <a:cs typeface="+mn-cs"/>
              </a:rPr>
              <a:t> and Rollup. While CRA focuses on a traditional build system, </a:t>
            </a:r>
            <a:r>
              <a:rPr lang="en-US" sz="1200" b="0" i="0" kern="1200" dirty="0" err="1" smtClean="0">
                <a:solidFill>
                  <a:schemeClr val="tx1"/>
                </a:solidFill>
                <a:effectLst/>
                <a:latin typeface="+mn-lt"/>
                <a:ea typeface="+mn-ea"/>
                <a:cs typeface="+mn-cs"/>
              </a:rPr>
              <a:t>Vite</a:t>
            </a:r>
            <a:r>
              <a:rPr lang="en-US" sz="1200" b="0" i="0" kern="1200" dirty="0" smtClean="0">
                <a:solidFill>
                  <a:schemeClr val="tx1"/>
                </a:solidFill>
                <a:effectLst/>
                <a:latin typeface="+mn-lt"/>
                <a:ea typeface="+mn-ea"/>
                <a:cs typeface="+mn-cs"/>
              </a:rPr>
              <a:t> leverages the latest browser features and tools to significantly improve speed and developer experience. For </a:t>
            </a:r>
            <a:r>
              <a:rPr lang="en-US" sz="1200" b="0" i="0" kern="1200" dirty="0" err="1" smtClean="0">
                <a:solidFill>
                  <a:schemeClr val="tx1"/>
                </a:solidFill>
                <a:effectLst/>
                <a:latin typeface="+mn-lt"/>
                <a:ea typeface="+mn-ea"/>
                <a:cs typeface="+mn-cs"/>
              </a:rPr>
              <a:t>ESLint</a:t>
            </a:r>
            <a:r>
              <a:rPr lang="en-US" sz="1200" b="0" i="0" kern="1200" dirty="0" smtClean="0">
                <a:solidFill>
                  <a:schemeClr val="tx1"/>
                </a:solidFill>
                <a:effectLst/>
                <a:latin typeface="+mn-lt"/>
                <a:ea typeface="+mn-ea"/>
                <a:cs typeface="+mn-cs"/>
              </a:rPr>
              <a:t>, both can use the same tool, but </a:t>
            </a:r>
            <a:r>
              <a:rPr lang="en-US" sz="1200" b="0" i="0" kern="1200" dirty="0" err="1" smtClean="0">
                <a:solidFill>
                  <a:schemeClr val="tx1"/>
                </a:solidFill>
                <a:effectLst/>
                <a:latin typeface="+mn-lt"/>
                <a:ea typeface="+mn-ea"/>
                <a:cs typeface="+mn-cs"/>
              </a:rPr>
              <a:t>Vite</a:t>
            </a:r>
            <a:r>
              <a:rPr lang="en-US" sz="1200" b="0" i="0" kern="1200" dirty="0" smtClean="0">
                <a:solidFill>
                  <a:schemeClr val="tx1"/>
                </a:solidFill>
                <a:effectLst/>
                <a:latin typeface="+mn-lt"/>
                <a:ea typeface="+mn-ea"/>
                <a:cs typeface="+mn-cs"/>
              </a:rPr>
              <a:t> requires manual integration.</a:t>
            </a:r>
            <a:endParaRPr lang="en-US" dirty="0"/>
          </a:p>
        </p:txBody>
      </p:sp>
      <p:sp>
        <p:nvSpPr>
          <p:cNvPr id="4" name="Slide Number Placeholder 3"/>
          <p:cNvSpPr>
            <a:spLocks noGrp="1"/>
          </p:cNvSpPr>
          <p:nvPr>
            <p:ph type="sldNum" idx="10"/>
          </p:nvPr>
        </p:nvSpPr>
        <p:spPr/>
        <p:txBody>
          <a:bodyPr/>
          <a:lstStyle/>
          <a:p>
            <a:pPr algn="r">
              <a:buNone/>
            </a:pPr>
            <a:fld id="{D129D742-A7A1-4B3B-BE09-5EAF56402BE2}" type="slidenum">
              <a:rPr lang="en-US" sz="1400" b="0" strike="noStrike" spc="-1" smtClean="0">
                <a:latin typeface="Times New Roman"/>
              </a:rPr>
              <a:t>4</a:t>
            </a:fld>
            <a:endParaRPr lang="en-US" sz="1400" b="0" strike="noStrike" spc="-1">
              <a:latin typeface="Times New Roman"/>
            </a:endParaRPr>
          </a:p>
        </p:txBody>
      </p:sp>
    </p:spTree>
    <p:extLst>
      <p:ext uri="{BB962C8B-B14F-4D97-AF65-F5344CB8AC3E}">
        <p14:creationId xmlns:p14="http://schemas.microsoft.com/office/powerpoint/2010/main" val="86259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noRot="1" noChangeAspect="1"/>
          </p:cNvSpPr>
          <p:nvPr>
            <p:ph type="sldImg"/>
          </p:nvPr>
        </p:nvSpPr>
        <p:spPr>
          <a:xfrm>
            <a:off x="685800" y="1143000"/>
            <a:ext cx="5486400" cy="3086100"/>
          </a:xfrm>
          <a:prstGeom prst="rect">
            <a:avLst/>
          </a:prstGeom>
          <a:ln w="0">
            <a:noFill/>
          </a:ln>
        </p:spPr>
      </p:sp>
      <p:sp>
        <p:nvSpPr>
          <p:cNvPr id="33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1200" b="0" strike="noStrike" spc="-1">
                <a:solidFill>
                  <a:srgbClr val="000000"/>
                </a:solidFill>
                <a:latin typeface="+mn-lt"/>
                <a:ea typeface="+mn-ea"/>
              </a:rPr>
              <a:t>Create React App is </a:t>
            </a:r>
            <a:r>
              <a:rPr lang="en-US" sz="1200" b="1" strike="noStrike" spc="-1">
                <a:solidFill>
                  <a:srgbClr val="000000"/>
                </a:solidFill>
                <a:latin typeface="+mn-lt"/>
                <a:ea typeface="+mn-ea"/>
              </a:rPr>
              <a:t>a comfortable environment for learning React, and is the best way to start building a new single-page application in React</a:t>
            </a:r>
            <a:r>
              <a:rPr lang="en-US" sz="1200" b="0" strike="noStrike" spc="-1">
                <a:solidFill>
                  <a:srgbClr val="000000"/>
                </a:solidFill>
                <a:latin typeface="+mn-lt"/>
                <a:ea typeface="+mn-ea"/>
              </a:rPr>
              <a:t>. It sets up your development environment so that you can use the latest JavaScript features, provides a nice developer experience, and optimizes your app for production.</a:t>
            </a:r>
            <a:endParaRPr lang="en-US" sz="1200" b="0" strike="noStrike" spc="-1">
              <a:latin typeface="Arial"/>
            </a:endParaRPr>
          </a:p>
          <a:p>
            <a:pPr marL="216000" indent="-216000">
              <a:lnSpc>
                <a:spcPct val="100000"/>
              </a:lnSpc>
              <a:buNone/>
            </a:pPr>
            <a:r>
              <a:rPr sz="1200"/>
              <a:t/>
            </a:r>
            <a:br>
              <a:rPr sz="1200"/>
            </a:br>
            <a:endParaRPr lang="en-US" sz="1200" b="0" strike="noStrike" spc="-1">
              <a:latin typeface="Arial"/>
            </a:endParaRPr>
          </a:p>
        </p:txBody>
      </p:sp>
      <p:sp>
        <p:nvSpPr>
          <p:cNvPr id="337"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9BBAFA53-1830-4017-80F1-A0C214140565}" type="slidenum">
              <a:rPr lang="en-US" sz="1200" b="0" strike="noStrike" spc="-1">
                <a:solidFill>
                  <a:srgbClr val="000000"/>
                </a:solidFill>
                <a:latin typeface="+mn-lt"/>
                <a:ea typeface="+mn-ea"/>
              </a:rPr>
              <a:t>8</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noRot="1" noChangeAspect="1"/>
          </p:cNvSpPr>
          <p:nvPr>
            <p:ph type="sldImg"/>
          </p:nvPr>
        </p:nvSpPr>
        <p:spPr>
          <a:xfrm>
            <a:off x="685800" y="1143000"/>
            <a:ext cx="5486400" cy="3086100"/>
          </a:xfrm>
          <a:prstGeom prst="rect">
            <a:avLst/>
          </a:prstGeom>
          <a:ln w="0">
            <a:noFill/>
          </a:ln>
        </p:spPr>
      </p:sp>
      <p:sp>
        <p:nvSpPr>
          <p:cNvPr id="33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40"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A811528-7DBE-4102-AEEA-DEC45E77F594}" type="slidenum">
              <a:rPr lang="en-US" sz="1200" b="0" strike="noStrike" spc="-1">
                <a:solidFill>
                  <a:srgbClr val="000000"/>
                </a:solidFill>
                <a:latin typeface="+mn-lt"/>
                <a:ea typeface="+mn-ea"/>
              </a:rPr>
              <a:t>11</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noRot="1" noChangeAspect="1"/>
          </p:cNvSpPr>
          <p:nvPr>
            <p:ph type="sldImg"/>
          </p:nvPr>
        </p:nvSpPr>
        <p:spPr>
          <a:xfrm>
            <a:off x="685800" y="1143000"/>
            <a:ext cx="5486400" cy="3086100"/>
          </a:xfrm>
          <a:prstGeom prst="rect">
            <a:avLst/>
          </a:prstGeom>
          <a:ln w="0">
            <a:noFill/>
          </a:ln>
        </p:spPr>
      </p:sp>
      <p:sp>
        <p:nvSpPr>
          <p:cNvPr id="34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1200" b="0" strike="noStrike" spc="-1">
                <a:solidFill>
                  <a:srgbClr val="000000"/>
                </a:solidFill>
                <a:latin typeface="+mn-lt"/>
                <a:ea typeface="+mn-ea"/>
              </a:rPr>
              <a:t>As you can see in the first example, JSX allows us to write HTML directly within the JavaScript code.</a:t>
            </a:r>
            <a:endParaRPr lang="en-US" sz="1200" b="0" strike="noStrike" spc="-1">
              <a:latin typeface="Arial"/>
            </a:endParaRPr>
          </a:p>
          <a:p>
            <a:pPr marL="216000" indent="-216000">
              <a:lnSpc>
                <a:spcPct val="100000"/>
              </a:lnSpc>
              <a:buNone/>
            </a:pPr>
            <a:r>
              <a:rPr lang="en-US" sz="1200" b="0" strike="noStrike" spc="-1">
                <a:solidFill>
                  <a:srgbClr val="000000"/>
                </a:solidFill>
                <a:latin typeface="+mn-lt"/>
                <a:ea typeface="+mn-ea"/>
              </a:rPr>
              <a:t>JSX is an extension of the JavaScript language based on ES6, and is translated into regular JavaScript at runtime.</a:t>
            </a:r>
            <a:endParaRPr lang="en-US" sz="1200" b="0" strike="noStrike" spc="-1">
              <a:latin typeface="Arial"/>
            </a:endParaRPr>
          </a:p>
        </p:txBody>
      </p:sp>
      <p:sp>
        <p:nvSpPr>
          <p:cNvPr id="34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9E767EDC-A838-4622-8EE2-13AA8EA8FD5E}" type="slidenum">
              <a:rPr lang="en-US" sz="1200" b="0" strike="noStrike" spc="-1">
                <a:solidFill>
                  <a:srgbClr val="000000"/>
                </a:solidFill>
                <a:latin typeface="+mn-lt"/>
                <a:ea typeface="+mn-ea"/>
              </a:rPr>
              <a:t>18</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noRot="1" noChangeAspect="1"/>
          </p:cNvSpPr>
          <p:nvPr>
            <p:ph type="sldImg"/>
          </p:nvPr>
        </p:nvSpPr>
        <p:spPr>
          <a:xfrm>
            <a:off x="685800" y="1143000"/>
            <a:ext cx="5486400" cy="3086100"/>
          </a:xfrm>
          <a:prstGeom prst="rect">
            <a:avLst/>
          </a:prstGeom>
          <a:ln w="0">
            <a:noFill/>
          </a:ln>
        </p:spPr>
      </p:sp>
      <p:sp>
        <p:nvSpPr>
          <p:cNvPr id="34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1200" b="0" strike="noStrike" spc="-1" dirty="0">
                <a:solidFill>
                  <a:srgbClr val="000000"/>
                </a:solidFill>
                <a:latin typeface="+mn-lt"/>
                <a:ea typeface="+mn-ea"/>
              </a:rPr>
              <a:t>To understand the virtual DOM and learn why React implements it, let’s first refresh our knowledge of what the actual browser DOM is.</a:t>
            </a:r>
            <a:endParaRPr lang="en-US" sz="1200" b="0" strike="noStrike" spc="-1" dirty="0">
              <a:latin typeface="Arial"/>
            </a:endParaRPr>
          </a:p>
          <a:p>
            <a:pPr marL="216000" indent="-216000">
              <a:lnSpc>
                <a:spcPct val="100000"/>
              </a:lnSpc>
              <a:buNone/>
            </a:pPr>
            <a:r>
              <a:rPr lang="en-US" sz="1200" b="0" strike="noStrike" spc="-1" dirty="0">
                <a:solidFill>
                  <a:srgbClr val="000000"/>
                </a:solidFill>
                <a:latin typeface="+mn-lt"/>
                <a:ea typeface="+mn-ea"/>
              </a:rPr>
              <a:t>Normally, whenever a user requests a webpage, the browser receives an HTML document for that page from the server. The browser then constructs a logical, tree-like structure from the HTML to show the user the requested page in the client.</a:t>
            </a:r>
            <a:endParaRPr lang="en-US" sz="1200" b="0" strike="noStrike" spc="-1" dirty="0">
              <a:latin typeface="Arial"/>
            </a:endParaRPr>
          </a:p>
          <a:p>
            <a:pPr marL="216000" indent="-216000">
              <a:lnSpc>
                <a:spcPct val="100000"/>
              </a:lnSpc>
              <a:buNone/>
            </a:pPr>
            <a:r>
              <a:rPr lang="en-US" sz="1200" b="0" strike="noStrike" spc="-1" dirty="0">
                <a:solidFill>
                  <a:srgbClr val="000000"/>
                </a:solidFill>
                <a:latin typeface="+mn-lt"/>
                <a:ea typeface="+mn-ea"/>
              </a:rPr>
              <a:t>This tree-like structure is called the Document Object Model, also known as the DOM. It is a structural representation of the web document as nodes and objects, in this case, an HTML document.</a:t>
            </a:r>
            <a:endParaRPr lang="en-US" sz="1200" b="0" strike="noStrike" spc="-1" dirty="0">
              <a:latin typeface="Arial"/>
            </a:endParaRPr>
          </a:p>
          <a:p>
            <a:pPr marL="216000" indent="-216000">
              <a:lnSpc>
                <a:spcPct val="100000"/>
              </a:lnSpc>
              <a:buNone/>
            </a:pPr>
            <a:r>
              <a:rPr lang="en-US" sz="1200" b="0" strike="noStrike" spc="-1" dirty="0">
                <a:solidFill>
                  <a:srgbClr val="000000"/>
                </a:solidFill>
                <a:latin typeface="+mn-lt"/>
                <a:ea typeface="+mn-ea"/>
              </a:rPr>
              <a:t>The DOM serves as an interface for the web document so that JavaScript and other scripting languages can access, manipulate, and programmatically interact with the document’s content. For example, developers can use DOM APIs to add or remove elements, modify their appearance, and perform user actions on web elements.</a:t>
            </a:r>
            <a:endParaRPr lang="en-US" sz="1200" b="0" strike="noStrike" spc="-1" dirty="0">
              <a:latin typeface="Arial"/>
            </a:endParaRPr>
          </a:p>
          <a:p>
            <a:pPr marL="216000" indent="-216000">
              <a:lnSpc>
                <a:spcPct val="100000"/>
              </a:lnSpc>
              <a:buNone/>
            </a:pPr>
            <a:r>
              <a:rPr sz="2000" dirty="0"/>
              <a:t/>
            </a:r>
            <a:br>
              <a:rPr sz="2000" dirty="0"/>
            </a:br>
            <a:endParaRPr lang="en-US" sz="2000" b="0" strike="noStrike" spc="-1" dirty="0">
              <a:latin typeface="Arial"/>
            </a:endParaRPr>
          </a:p>
        </p:txBody>
      </p:sp>
      <p:sp>
        <p:nvSpPr>
          <p:cNvPr id="346"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A5373001-FB51-4F03-84A3-8B87B9BD9B69}" type="slidenum">
              <a:rPr lang="en-US" sz="1200" b="0" strike="noStrike" spc="-1">
                <a:solidFill>
                  <a:srgbClr val="000000"/>
                </a:solidFill>
                <a:latin typeface="+mn-lt"/>
                <a:ea typeface="+mn-ea"/>
              </a:rPr>
              <a:t>26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1. Virtual DOM</a:t>
            </a:r>
          </a:p>
          <a:p>
            <a:r>
              <a:rPr lang="en-US" dirty="0" smtClean="0"/>
              <a:t>The </a:t>
            </a:r>
            <a:r>
              <a:rPr lang="en-US" b="1" dirty="0" smtClean="0"/>
              <a:t>Virtual DOM</a:t>
            </a:r>
            <a:r>
              <a:rPr lang="en-US" dirty="0" smtClean="0"/>
              <a:t> is a lightweight, in-memory representation of the </a:t>
            </a:r>
            <a:r>
              <a:rPr lang="en-US" b="1" dirty="0" smtClean="0"/>
              <a:t>real DOM</a:t>
            </a:r>
            <a:r>
              <a:rPr lang="en-US" dirty="0" smtClean="0"/>
              <a:t> (Document Object Model). It is an abstraction that React uses to optimize updates to the real DOM.</a:t>
            </a:r>
          </a:p>
          <a:p>
            <a:r>
              <a:rPr lang="en-US" b="1" dirty="0" smtClean="0"/>
              <a:t>How it works</a:t>
            </a:r>
            <a:r>
              <a:rPr lang="en-US" dirty="0" smtClean="0"/>
              <a:t>:</a:t>
            </a:r>
          </a:p>
          <a:p>
            <a:pPr lvl="1"/>
            <a:r>
              <a:rPr lang="en-US" dirty="0" smtClean="0"/>
              <a:t>When the state of a React component changes, React creates a new Virtual DOM tree.</a:t>
            </a:r>
          </a:p>
          <a:p>
            <a:pPr lvl="1"/>
            <a:r>
              <a:rPr lang="en-US" dirty="0" smtClean="0"/>
              <a:t>It compares the new tree with the previous one using a process called </a:t>
            </a:r>
            <a:r>
              <a:rPr lang="en-US" b="1" dirty="0" smtClean="0"/>
              <a:t>diffing</a:t>
            </a:r>
            <a:r>
              <a:rPr lang="en-US" dirty="0" smtClean="0"/>
              <a:t>.</a:t>
            </a:r>
          </a:p>
          <a:p>
            <a:pPr lvl="1"/>
            <a:r>
              <a:rPr lang="en-US" dirty="0" smtClean="0"/>
              <a:t>Only the differences (or deltas) are applied to the real DOM, making updates efficient.</a:t>
            </a:r>
          </a:p>
          <a:p>
            <a:r>
              <a:rPr lang="en-US" b="1" dirty="0" smtClean="0"/>
              <a:t>Why it's useful</a:t>
            </a:r>
            <a:r>
              <a:rPr lang="en-US" dirty="0" smtClean="0"/>
              <a:t>:</a:t>
            </a:r>
          </a:p>
          <a:p>
            <a:pPr lvl="1"/>
            <a:r>
              <a:rPr lang="en-US" dirty="0" smtClean="0"/>
              <a:t>Direct manipulation of the real DOM is expensive due to reflows and repaints.</a:t>
            </a:r>
          </a:p>
          <a:p>
            <a:pPr lvl="1"/>
            <a:r>
              <a:rPr lang="en-US" dirty="0" smtClean="0"/>
              <a:t>The Virtual DOM minimizes these costly operations, improving performance.</a:t>
            </a:r>
          </a:p>
          <a:p>
            <a:r>
              <a:rPr lang="en-US" b="1" dirty="0" smtClean="0"/>
              <a:t>Example</a:t>
            </a:r>
            <a:r>
              <a:rPr lang="en-US" dirty="0" smtClean="0"/>
              <a:t>:</a:t>
            </a:r>
            <a:br>
              <a:rPr lang="en-US" dirty="0" smtClean="0"/>
            </a:br>
            <a:r>
              <a:rPr lang="en-US" dirty="0" smtClean="0"/>
              <a:t>Suppose you update a counter in a React app:</a:t>
            </a:r>
          </a:p>
          <a:p>
            <a:r>
              <a:rPr lang="en-US" dirty="0" err="1" smtClean="0"/>
              <a:t>const</a:t>
            </a:r>
            <a:r>
              <a:rPr lang="en-US" dirty="0" smtClean="0"/>
              <a:t> [count, </a:t>
            </a:r>
            <a:r>
              <a:rPr lang="en-US" dirty="0" err="1" smtClean="0"/>
              <a:t>setCount</a:t>
            </a:r>
            <a:r>
              <a:rPr lang="en-US" dirty="0" smtClean="0"/>
              <a:t>] = </a:t>
            </a:r>
            <a:r>
              <a:rPr lang="en-US" dirty="0" err="1" smtClean="0"/>
              <a:t>useState</a:t>
            </a:r>
            <a:r>
              <a:rPr lang="en-US" dirty="0" smtClean="0"/>
              <a:t>(0); return ( &lt;div&gt; &lt;h1&gt;{count}&lt;/h1&gt; &lt;button </a:t>
            </a:r>
            <a:r>
              <a:rPr lang="en-US" dirty="0" err="1" smtClean="0"/>
              <a:t>onClick</a:t>
            </a:r>
            <a:r>
              <a:rPr lang="en-US" dirty="0" smtClean="0"/>
              <a:t>={() =&gt; </a:t>
            </a:r>
            <a:r>
              <a:rPr lang="en-US" dirty="0" err="1" smtClean="0"/>
              <a:t>setCount</a:t>
            </a:r>
            <a:r>
              <a:rPr lang="en-US" dirty="0" smtClean="0"/>
              <a:t>(count + 1)}&gt;Increment&lt;/button&gt; &lt;/div&gt; ); </a:t>
            </a:r>
          </a:p>
          <a:p>
            <a:pPr lvl="1"/>
            <a:r>
              <a:rPr lang="en-US" dirty="0" smtClean="0"/>
              <a:t>When the button is clicked, React updates the Virtual DOM with the new value of count (e.g., 1).</a:t>
            </a:r>
          </a:p>
          <a:p>
            <a:pPr lvl="1"/>
            <a:r>
              <a:rPr lang="en-US" dirty="0" smtClean="0"/>
              <a:t>React compares the old Virtual DOM tree with the new one, identifies the change in &lt;h1&gt;, and updates only that node in the real DOM.</a:t>
            </a:r>
          </a:p>
          <a:p>
            <a:r>
              <a:rPr lang="en-US" b="1" dirty="0" smtClean="0"/>
              <a:t>2. Reconciliation</a:t>
            </a:r>
          </a:p>
          <a:p>
            <a:r>
              <a:rPr lang="en-US" b="1" dirty="0" smtClean="0"/>
              <a:t>Reconciliation</a:t>
            </a:r>
            <a:r>
              <a:rPr lang="en-US" dirty="0" smtClean="0"/>
              <a:t> is the process by which React updates the real DOM to match changes in the Virtual DOM.</a:t>
            </a:r>
          </a:p>
          <a:p>
            <a:r>
              <a:rPr lang="en-US" b="1" dirty="0" smtClean="0"/>
              <a:t>Steps</a:t>
            </a:r>
            <a:r>
              <a:rPr lang="en-US" dirty="0" smtClean="0"/>
              <a:t>:</a:t>
            </a:r>
          </a:p>
          <a:p>
            <a:pPr lvl="1"/>
            <a:r>
              <a:rPr lang="en-US" dirty="0" smtClean="0"/>
              <a:t>React creates a new Virtual DOM tree when state or props change.</a:t>
            </a:r>
          </a:p>
          <a:p>
            <a:pPr lvl="1"/>
            <a:r>
              <a:rPr lang="en-US" dirty="0" smtClean="0"/>
              <a:t>It compares the new tree with the old one using a process called </a:t>
            </a:r>
            <a:r>
              <a:rPr lang="en-US" b="1" dirty="0" smtClean="0"/>
              <a:t>diffing</a:t>
            </a:r>
            <a:r>
              <a:rPr lang="en-US" dirty="0" smtClean="0"/>
              <a:t>.</a:t>
            </a:r>
          </a:p>
          <a:p>
            <a:pPr lvl="1"/>
            <a:r>
              <a:rPr lang="en-US" dirty="0" smtClean="0"/>
              <a:t>Only the necessary updates are applied to the real DOM.</a:t>
            </a:r>
          </a:p>
          <a:p>
            <a:r>
              <a:rPr lang="en-US" b="1" dirty="0" smtClean="0"/>
              <a:t>Why it's efficient</a:t>
            </a:r>
            <a:r>
              <a:rPr lang="en-US" dirty="0" smtClean="0"/>
              <a:t>:</a:t>
            </a:r>
            <a:br>
              <a:rPr lang="en-US" dirty="0" smtClean="0"/>
            </a:br>
            <a:r>
              <a:rPr lang="en-US" dirty="0" smtClean="0"/>
              <a:t>Reconciliation avoids replacing the entire real DOM by identifying and applying only the minimal set of changes.</a:t>
            </a:r>
          </a:p>
          <a:p>
            <a:r>
              <a:rPr lang="en-US" b="1" dirty="0" smtClean="0"/>
              <a:t>Example</a:t>
            </a:r>
            <a:r>
              <a:rPr lang="en-US" dirty="0" smtClean="0"/>
              <a:t>:</a:t>
            </a:r>
          </a:p>
          <a:p>
            <a:pPr lvl="1"/>
            <a:r>
              <a:rPr lang="en-US" dirty="0" smtClean="0"/>
              <a:t>If a component adds a new &lt;li&gt; to a list of items: </a:t>
            </a:r>
            <a:r>
              <a:rPr lang="en-US" dirty="0" err="1" smtClean="0"/>
              <a:t>const</a:t>
            </a:r>
            <a:r>
              <a:rPr lang="en-US" dirty="0" smtClean="0"/>
              <a:t> [items, </a:t>
            </a:r>
            <a:r>
              <a:rPr lang="en-US" dirty="0" err="1" smtClean="0"/>
              <a:t>setItems</a:t>
            </a:r>
            <a:r>
              <a:rPr lang="en-US" dirty="0" smtClean="0"/>
              <a:t>] = </a:t>
            </a:r>
            <a:r>
              <a:rPr lang="en-US" dirty="0" err="1" smtClean="0"/>
              <a:t>useState</a:t>
            </a:r>
            <a:r>
              <a:rPr lang="en-US" dirty="0" smtClean="0"/>
              <a:t>(["Item 1", "Item 2"]); return ( &lt;</a:t>
            </a:r>
            <a:r>
              <a:rPr lang="en-US" dirty="0" err="1" smtClean="0"/>
              <a:t>ul</a:t>
            </a:r>
            <a:r>
              <a:rPr lang="en-US" dirty="0" smtClean="0"/>
              <a:t>&gt; {</a:t>
            </a:r>
            <a:r>
              <a:rPr lang="en-US" dirty="0" err="1" smtClean="0"/>
              <a:t>items.map</a:t>
            </a:r>
            <a:r>
              <a:rPr lang="en-US" dirty="0" smtClean="0"/>
              <a:t>((item, index) =&gt; ( &lt;li key={index}&gt;{item}&lt;/li&gt; ))} &lt;button </a:t>
            </a:r>
            <a:r>
              <a:rPr lang="en-US" dirty="0" err="1" smtClean="0"/>
              <a:t>onClick</a:t>
            </a:r>
            <a:r>
              <a:rPr lang="en-US" dirty="0" smtClean="0"/>
              <a:t>={() =&gt; </a:t>
            </a:r>
            <a:r>
              <a:rPr lang="en-US" dirty="0" err="1" smtClean="0"/>
              <a:t>setItems</a:t>
            </a:r>
            <a:r>
              <a:rPr lang="en-US" dirty="0" smtClean="0"/>
              <a:t>([...items, "Item 3"])}&gt;Add Item&lt;/button&gt; &lt;/</a:t>
            </a:r>
            <a:r>
              <a:rPr lang="en-US" dirty="0" err="1" smtClean="0"/>
              <a:t>ul</a:t>
            </a:r>
            <a:r>
              <a:rPr lang="en-US" dirty="0" smtClean="0"/>
              <a:t>&gt; ); </a:t>
            </a:r>
          </a:p>
          <a:p>
            <a:pPr lvl="2"/>
            <a:r>
              <a:rPr lang="en-US" dirty="0" smtClean="0"/>
              <a:t>React reconciles the DOM, determining that only the new &lt;li&gt; for "Item 3" needs to be added.</a:t>
            </a:r>
          </a:p>
          <a:p>
            <a:r>
              <a:rPr lang="en-US" b="1" dirty="0" smtClean="0"/>
              <a:t>3. Diffing</a:t>
            </a:r>
          </a:p>
          <a:p>
            <a:r>
              <a:rPr lang="en-US" b="1" dirty="0" smtClean="0"/>
              <a:t>Diffing</a:t>
            </a:r>
            <a:r>
              <a:rPr lang="en-US" dirty="0" smtClean="0"/>
              <a:t> is the algorithm React uses to identify changes between the old Virtual DOM and the new one.</a:t>
            </a:r>
          </a:p>
          <a:p>
            <a:r>
              <a:rPr lang="en-US" b="1" dirty="0" smtClean="0"/>
              <a:t>How it works</a:t>
            </a:r>
            <a:r>
              <a:rPr lang="en-US" dirty="0" smtClean="0"/>
              <a:t>:</a:t>
            </a:r>
          </a:p>
          <a:p>
            <a:pPr lvl="1"/>
            <a:r>
              <a:rPr lang="en-US" dirty="0" smtClean="0"/>
              <a:t>React compares the two trees node by node.</a:t>
            </a:r>
          </a:p>
          <a:p>
            <a:pPr lvl="1"/>
            <a:r>
              <a:rPr lang="en-US" dirty="0" smtClean="0"/>
              <a:t>If a node has changed, React updates it in the real DOM.</a:t>
            </a:r>
          </a:p>
          <a:p>
            <a:pPr lvl="1"/>
            <a:r>
              <a:rPr lang="en-US" dirty="0" smtClean="0"/>
              <a:t>If a node is removed, React deletes it from the real DOM.</a:t>
            </a:r>
          </a:p>
          <a:p>
            <a:r>
              <a:rPr lang="en-US" b="1" dirty="0" smtClean="0"/>
              <a:t>Optimizations</a:t>
            </a:r>
            <a:r>
              <a:rPr lang="en-US" dirty="0" smtClean="0"/>
              <a:t>:</a:t>
            </a:r>
            <a:br>
              <a:rPr lang="en-US" dirty="0" smtClean="0"/>
            </a:br>
            <a:r>
              <a:rPr lang="en-US" dirty="0" smtClean="0"/>
              <a:t>React assumes:</a:t>
            </a:r>
          </a:p>
          <a:p>
            <a:pPr lvl="1"/>
            <a:r>
              <a:rPr lang="en-US" dirty="0" smtClean="0"/>
              <a:t>Two elements of different types (&lt;div&gt; vs. &lt;p&gt;) are completely different and re-renders them.</a:t>
            </a:r>
          </a:p>
          <a:p>
            <a:pPr lvl="1"/>
            <a:r>
              <a:rPr lang="en-US" dirty="0" smtClean="0"/>
              <a:t>Elements with the same type are compared deeply to find changes in attributes or children.</a:t>
            </a:r>
          </a:p>
          <a:p>
            <a:r>
              <a:rPr lang="en-US" b="1" dirty="0" smtClean="0"/>
              <a:t>Example</a:t>
            </a:r>
            <a:r>
              <a:rPr lang="en-US" dirty="0" smtClean="0"/>
              <a:t>:</a:t>
            </a:r>
            <a:br>
              <a:rPr lang="en-US" dirty="0" smtClean="0"/>
            </a:br>
            <a:r>
              <a:rPr lang="en-US" dirty="0" smtClean="0"/>
              <a:t>Suppose you modify a button's text:</a:t>
            </a:r>
          </a:p>
          <a:p>
            <a:r>
              <a:rPr lang="en-US" dirty="0" smtClean="0"/>
              <a:t>&lt;button&gt;Click me&lt;/button&gt; → &lt;button&gt;Clicked&lt;/button&gt; </a:t>
            </a:r>
          </a:p>
          <a:p>
            <a:pPr lvl="1"/>
            <a:r>
              <a:rPr lang="en-US" dirty="0" smtClean="0"/>
              <a:t>React identifies the text change via diffing and updates only the text node inside the &lt;button&gt; element in the real DOM.</a:t>
            </a:r>
          </a:p>
          <a:p>
            <a:r>
              <a:rPr lang="en-US" b="1" dirty="0" smtClean="0"/>
              <a:t>Real-World Example (Combining All Concepts)</a:t>
            </a:r>
          </a:p>
          <a:p>
            <a:r>
              <a:rPr lang="en-US" dirty="0" smtClean="0"/>
              <a:t>Suppose you're building a </a:t>
            </a:r>
            <a:r>
              <a:rPr lang="en-US" b="1" dirty="0" err="1" smtClean="0"/>
              <a:t>Todo</a:t>
            </a:r>
            <a:r>
              <a:rPr lang="en-US" b="1" dirty="0" smtClean="0"/>
              <a:t> App</a:t>
            </a:r>
            <a:r>
              <a:rPr lang="en-US" dirty="0" smtClean="0"/>
              <a:t> where you can add or delete tasks:</a:t>
            </a:r>
          </a:p>
          <a:p>
            <a:r>
              <a:rPr lang="en-US" b="1" dirty="0" smtClean="0"/>
              <a:t>Initial Render</a:t>
            </a:r>
            <a:r>
              <a:rPr lang="en-US" dirty="0" smtClean="0"/>
              <a:t>:</a:t>
            </a:r>
          </a:p>
          <a:p>
            <a:pPr lvl="1"/>
            <a:r>
              <a:rPr lang="en-US" dirty="0" smtClean="0"/>
              <a:t>The Virtual DOM represents an empty list (&lt;</a:t>
            </a:r>
            <a:r>
              <a:rPr lang="en-US" dirty="0" err="1" smtClean="0"/>
              <a:t>ul</a:t>
            </a:r>
            <a:r>
              <a:rPr lang="en-US" dirty="0" smtClean="0"/>
              <a:t>&gt;&lt;/</a:t>
            </a:r>
            <a:r>
              <a:rPr lang="en-US" dirty="0" err="1" smtClean="0"/>
              <a:t>ul</a:t>
            </a:r>
            <a:r>
              <a:rPr lang="en-US" dirty="0" smtClean="0"/>
              <a:t>&gt;).</a:t>
            </a:r>
          </a:p>
          <a:p>
            <a:pPr lvl="1"/>
            <a:r>
              <a:rPr lang="en-US" dirty="0" smtClean="0"/>
              <a:t>React creates the real DOM based on this.</a:t>
            </a:r>
          </a:p>
          <a:p>
            <a:r>
              <a:rPr lang="en-US" b="1" dirty="0" smtClean="0"/>
              <a:t>Add Task</a:t>
            </a:r>
            <a:r>
              <a:rPr lang="en-US" dirty="0" smtClean="0"/>
              <a:t>:</a:t>
            </a:r>
          </a:p>
          <a:p>
            <a:pPr lvl="1"/>
            <a:r>
              <a:rPr lang="en-US" dirty="0" smtClean="0"/>
              <a:t>You add a task: "Buy Groceries".</a:t>
            </a:r>
          </a:p>
          <a:p>
            <a:pPr lvl="1"/>
            <a:r>
              <a:rPr lang="en-US" dirty="0" smtClean="0"/>
              <a:t>React updates the Virtual DOM with a new &lt;li&gt; node.</a:t>
            </a:r>
          </a:p>
          <a:p>
            <a:pPr lvl="1"/>
            <a:r>
              <a:rPr lang="en-US" dirty="0" smtClean="0"/>
              <a:t>During reconciliation, diffing identifies that a new &lt;li&gt; was added and updates the real DOM efficiently.</a:t>
            </a:r>
          </a:p>
          <a:p>
            <a:r>
              <a:rPr lang="en-US" b="1" dirty="0" smtClean="0"/>
              <a:t>Delete Task</a:t>
            </a:r>
            <a:r>
              <a:rPr lang="en-US" dirty="0" smtClean="0"/>
              <a:t>:</a:t>
            </a:r>
          </a:p>
          <a:p>
            <a:pPr lvl="1"/>
            <a:r>
              <a:rPr lang="en-US" dirty="0" smtClean="0"/>
              <a:t>You remove the "Buy Groceries" task.</a:t>
            </a:r>
          </a:p>
          <a:p>
            <a:pPr lvl="1"/>
            <a:r>
              <a:rPr lang="en-US" dirty="0" smtClean="0"/>
              <a:t>The Virtual DOM removes the corresponding &lt;li&gt; node.</a:t>
            </a:r>
          </a:p>
          <a:p>
            <a:pPr lvl="1"/>
            <a:r>
              <a:rPr lang="en-US" dirty="0" smtClean="0"/>
              <a:t>Diffing detects this removal, and React deletes the node from the real DOM.</a:t>
            </a:r>
          </a:p>
          <a:p>
            <a:r>
              <a:rPr lang="en-US" dirty="0" smtClean="0"/>
              <a:t>With these techniques, React ensures your app is fast and responsive, even as the UI becomes more complex.</a:t>
            </a:r>
          </a:p>
          <a:p>
            <a:endParaRPr lang="en-US" dirty="0"/>
          </a:p>
        </p:txBody>
      </p:sp>
      <p:sp>
        <p:nvSpPr>
          <p:cNvPr id="4" name="Slide Number Placeholder 3"/>
          <p:cNvSpPr>
            <a:spLocks noGrp="1"/>
          </p:cNvSpPr>
          <p:nvPr>
            <p:ph type="sldNum" idx="10"/>
          </p:nvPr>
        </p:nvSpPr>
        <p:spPr/>
        <p:txBody>
          <a:bodyPr/>
          <a:lstStyle/>
          <a:p>
            <a:pPr algn="r">
              <a:buNone/>
            </a:pPr>
            <a:fld id="{D129D742-A7A1-4B3B-BE09-5EAF56402BE2}" type="slidenum">
              <a:rPr lang="en-US" sz="1400" b="0" strike="noStrike" spc="-1" smtClean="0">
                <a:latin typeface="Times New Roman"/>
              </a:rPr>
              <a:t>27</a:t>
            </a:fld>
            <a:endParaRPr lang="en-US" sz="1400" b="0" strike="noStrike" spc="-1">
              <a:latin typeface="Times New Roman"/>
            </a:endParaRPr>
          </a:p>
        </p:txBody>
      </p:sp>
    </p:spTree>
    <p:extLst>
      <p:ext uri="{BB962C8B-B14F-4D97-AF65-F5344CB8AC3E}">
        <p14:creationId xmlns:p14="http://schemas.microsoft.com/office/powerpoint/2010/main" val="91862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noRot="1" noChangeAspect="1"/>
          </p:cNvSpPr>
          <p:nvPr>
            <p:ph type="sldImg"/>
          </p:nvPr>
        </p:nvSpPr>
        <p:spPr>
          <a:xfrm>
            <a:off x="685800" y="1143000"/>
            <a:ext cx="5486400" cy="3086100"/>
          </a:xfrm>
          <a:prstGeom prst="rect">
            <a:avLst/>
          </a:prstGeom>
          <a:ln w="0">
            <a:noFill/>
          </a:ln>
        </p:spPr>
      </p:sp>
      <p:sp>
        <p:nvSpPr>
          <p:cNvPr id="34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71360" indent="-171360">
              <a:lnSpc>
                <a:spcPct val="100000"/>
              </a:lnSpc>
              <a:buClr>
                <a:srgbClr val="000000"/>
              </a:buClr>
              <a:buFont typeface="Arial"/>
              <a:buChar char="•"/>
            </a:pPr>
            <a:r>
              <a:rPr lang="en-US" sz="1200" b="0" strike="noStrike" spc="-1">
                <a:solidFill>
                  <a:srgbClr val="000000"/>
                </a:solidFill>
                <a:latin typeface="+mn-lt"/>
                <a:ea typeface="+mn-ea"/>
              </a:rPr>
              <a:t>To understand the virtual DOM strategy, we need to understand the two major phases that are involved, rendering and reconciliation.</a:t>
            </a:r>
            <a:endParaRPr lang="en-US" sz="1200" b="0" strike="noStrike" spc="-1">
              <a:latin typeface="Arial"/>
            </a:endParaRPr>
          </a:p>
          <a:p>
            <a:pPr>
              <a:lnSpc>
                <a:spcPct val="100000"/>
              </a:lnSpc>
              <a:buNone/>
            </a:pP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When we render an application user interface, React creates a virtual DOM tree representing that UI and stores it in memory. On the next update, or in other words, when the data that renders the app changes, React will automatically create a new virtual DOM tree for the update. (see image 1)</a:t>
            </a:r>
            <a:endParaRPr lang="en-US" sz="1200" b="0" strike="noStrike" spc="-1">
              <a:latin typeface="Arial"/>
            </a:endParaRPr>
          </a:p>
          <a:p>
            <a:pPr>
              <a:lnSpc>
                <a:spcPct val="100000"/>
              </a:lnSpc>
              <a:buNone/>
            </a:pP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The image on the left is the initial render. As the Time changes, React creates a new tree with the updated node, as seen on the right side. (image 1)</a:t>
            </a: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Remember, the virtual DOM is just an object representing the UI, so nothing gets drawn on the screen.</a:t>
            </a: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After React creates the new virtual DOM tree, it compares it to the previous snapshot </a:t>
            </a:r>
            <a:r>
              <a:rPr lang="en-US" sz="1200" b="0" strike="noStrike" spc="-1">
                <a:solidFill>
                  <a:srgbClr val="000000"/>
                </a:solidFill>
                <a:latin typeface="+mn-lt"/>
                <a:ea typeface="+mn-ea"/>
                <a:hlinkClick r:id="rId3"/>
              </a:rPr>
              <a:t>using a diffing algorithm called reconciliation</a:t>
            </a:r>
            <a:r>
              <a:rPr lang="en-US" sz="1200" b="0" strike="noStrike" spc="-1">
                <a:solidFill>
                  <a:srgbClr val="000000"/>
                </a:solidFill>
                <a:latin typeface="+mn-lt"/>
                <a:ea typeface="+mn-ea"/>
              </a:rPr>
              <a:t> to figure out what changes are necessary.</a:t>
            </a:r>
            <a:endParaRPr lang="en-US" sz="1200" b="0" strike="noStrike" spc="-1">
              <a:latin typeface="Arial"/>
            </a:endParaRPr>
          </a:p>
          <a:p>
            <a:pPr marL="171360" indent="-171360">
              <a:lnSpc>
                <a:spcPct val="100000"/>
              </a:lnSpc>
              <a:buClr>
                <a:srgbClr val="000000"/>
              </a:buClr>
              <a:buFont typeface="Arial"/>
              <a:buChar char="•"/>
            </a:pPr>
            <a:r>
              <a:rPr lang="en-US" sz="1200" b="0" strike="noStrike" spc="-1">
                <a:solidFill>
                  <a:srgbClr val="000000"/>
                </a:solidFill>
                <a:latin typeface="+mn-lt"/>
                <a:ea typeface="+mn-ea"/>
              </a:rPr>
              <a:t>After the reconciliation process, React uses </a:t>
            </a:r>
            <a:r>
              <a:rPr lang="en-US" sz="1200" b="0" strike="noStrike" spc="-1">
                <a:solidFill>
                  <a:srgbClr val="000000"/>
                </a:solidFill>
                <a:latin typeface="+mn-lt"/>
                <a:ea typeface="+mn-ea"/>
                <a:hlinkClick r:id="rId4"/>
              </a:rPr>
              <a:t>a renderer library like </a:t>
            </a:r>
            <a:r>
              <a:rPr lang="en-US" sz="1200" b="0" strike="noStrike" spc="-1">
                <a:solidFill>
                  <a:srgbClr val="000000"/>
                </a:solidFill>
                <a:latin typeface="+mn-lt"/>
                <a:ea typeface="+mn-ea"/>
                <a:hlinkClick r:id="rId4"/>
              </a:rPr>
              <a:t>ReactDOM</a:t>
            </a:r>
            <a:r>
              <a:rPr lang="en-US" sz="1200" b="0" strike="noStrike" spc="-1">
                <a:solidFill>
                  <a:srgbClr val="000000"/>
                </a:solidFill>
                <a:latin typeface="+mn-lt"/>
                <a:ea typeface="+mn-ea"/>
              </a:rPr>
              <a:t>, which takes the differ information to update the rendered app. This library ensures that the actual DOM only receives and repaints the updated node or nodes:</a:t>
            </a:r>
            <a:endParaRPr lang="en-US" sz="1200" b="0" strike="noStrike" spc="-1">
              <a:latin typeface="Arial"/>
            </a:endParaRPr>
          </a:p>
          <a:p>
            <a:pPr>
              <a:lnSpc>
                <a:spcPct val="100000"/>
              </a:lnSpc>
              <a:buNone/>
            </a:pPr>
            <a:endParaRPr lang="en-US" sz="1200" b="0" strike="noStrike" spc="-1">
              <a:latin typeface="Arial"/>
            </a:endParaRPr>
          </a:p>
        </p:txBody>
      </p:sp>
      <p:sp>
        <p:nvSpPr>
          <p:cNvPr id="34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947A3039-24FF-4EB1-8F09-077319627456}" type="slidenum">
              <a:rPr lang="en-US" sz="1200" b="0" strike="noStrike" spc="-1">
                <a:solidFill>
                  <a:srgbClr val="000000"/>
                </a:solidFill>
                <a:latin typeface="+mn-lt"/>
                <a:ea typeface="+mn-ea"/>
              </a:rPr>
              <a:t>28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noRot="1" noChangeAspect="1"/>
          </p:cNvSpPr>
          <p:nvPr>
            <p:ph type="sldImg"/>
          </p:nvPr>
        </p:nvSpPr>
        <p:spPr>
          <a:xfrm>
            <a:off x="685800" y="1143000"/>
            <a:ext cx="5486400" cy="308610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US" sz="1200" b="0" strike="noStrike" spc="-1">
                <a:solidFill>
                  <a:srgbClr val="000000"/>
                </a:solidFill>
                <a:latin typeface="+mn-lt"/>
                <a:ea typeface="+mn-ea"/>
              </a:rPr>
              <a:t>But in pure components, the React components do not re-render blindly without considering the updated state and props. Thus, if state and props are the same as the previous state and props , then the component does not re-render. This is very useful when you do not want to re-render a certain component while the props and state remain the same.</a:t>
            </a:r>
            <a:endParaRPr lang="en-US" sz="1200" b="0" strike="noStrike" spc="-1">
              <a:latin typeface="Arial"/>
            </a:endParaRPr>
          </a:p>
          <a:p>
            <a:pPr marL="216000" indent="-216000">
              <a:lnSpc>
                <a:spcPct val="100000"/>
              </a:lnSpc>
              <a:buNone/>
            </a:pPr>
            <a:r>
              <a:rPr lang="en-US" sz="1200" b="0" strike="noStrike" spc="-1">
                <a:solidFill>
                  <a:srgbClr val="000000"/>
                </a:solidFill>
                <a:latin typeface="+mn-lt"/>
                <a:ea typeface="+mn-ea"/>
              </a:rPr>
              <a:t>For example, you don’t want one component, let’s say a music player, to re-render because another component updates, maybe when you create a playlist. You might want the music player to stay constant at one song and not replay whenever you change a different component’s state or props. Pure components would be very useful in these types of situations.</a:t>
            </a:r>
            <a:endParaRPr lang="en-US" sz="1200" b="0" strike="noStrike" spc="-1">
              <a:latin typeface="Arial"/>
            </a:endParaRPr>
          </a:p>
          <a:p>
            <a:pPr marL="216000" indent="-216000">
              <a:lnSpc>
                <a:spcPct val="100000"/>
              </a:lnSpc>
              <a:buNone/>
            </a:pPr>
            <a:r>
              <a:rPr sz="2000"/>
              <a:t/>
            </a:r>
            <a:br>
              <a:rPr sz="2000"/>
            </a:br>
            <a:endParaRPr lang="en-US" sz="2000" b="0" strike="noStrike" spc="-1">
              <a:latin typeface="Arial"/>
            </a:endParaRPr>
          </a:p>
        </p:txBody>
      </p:sp>
      <p:sp>
        <p:nvSpPr>
          <p:cNvPr id="352"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4D0F27DE-51A3-40D1-9790-1839CB1EFDFF}" type="slidenum">
              <a:rPr lang="en-US" sz="1200" b="0" strike="noStrike" spc="-1">
                <a:solidFill>
                  <a:srgbClr val="000000"/>
                </a:solidFill>
                <a:latin typeface="+mn-lt"/>
                <a:ea typeface="+mn-ea"/>
              </a:rPr>
              <a:t>34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6F353A68-385C-4FB4-8603-74E04617DB02}"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68603D71-DC32-4F2E-B750-469E0907E18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327BCABB-EB78-4C7E-B770-0C91842BD484}"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7E540986-C8BD-427C-A1D7-1F44C75D65B1}"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121BC523-D9EC-45B9-831D-CE792B978EDD}"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5A88F4E1-C5B4-4FA6-94C7-0948AAD42EDE}"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DCD16621-C1DB-4B83-B4B1-5DFC7176B130}"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C52A960-8DEF-432C-8742-5A382A2067A7}"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1A0DC17B-078F-4C44-8ACB-99BF3F5E5C5B}"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B35342C-F944-42C7-9F5B-F4D0A3769B65}"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5C530B6A-457E-4D03-AB33-33E6CDEA949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EA3CEEFE-818E-4FBC-80C1-15094BFA3405}"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CDF02D5-0E7F-4860-B07B-74E9B12DBE0E}"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F8587BD-8BDD-4B86-8D68-3ADF790A684B}"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B0DC0AF2-38E0-45C2-8916-C2CFC3A703C0}"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E16E7219-A762-4ABE-BAB5-65CF52737D55}"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61EA7530-0CEF-4EEA-BECB-D8C3B4A0C635}"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80C68C6-6912-467B-8988-88CCE363950D}"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6CF6E54F-FC88-4AA4-B394-BED865FADC87}"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01AB002-6562-429A-A711-A69F26ACDFEE}"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BFF9BA9-3877-4923-9872-5950D2BD2629}"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1AAA93B-1699-4257-8D39-97383E1FC69A}"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ABFE933-3227-454C-802D-0270E51EDC3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165CA4C5-DD05-42FF-9F20-9126170C54E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326874C6-964B-4729-BEDB-6AEBE2946FE3}"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9E5C58E5-FDD2-431E-9245-7E0832584A45}"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React</a:t>
            </a:r>
            <a:endParaRPr lang="en-US" sz="6000" b="0" strike="noStrike" spc="-1">
              <a:solidFill>
                <a:srgbClr val="000000"/>
              </a:solidFill>
              <a:latin typeface="Calibri"/>
            </a:endParaRPr>
          </a:p>
        </p:txBody>
      </p:sp>
      <p:sp>
        <p:nvSpPr>
          <p:cNvPr id="89"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lnSpc>
                <a:spcPct val="90000"/>
              </a:lnSpc>
              <a:spcBef>
                <a:spcPts val="1001"/>
              </a:spcBef>
              <a:buNone/>
              <a:tabLst>
                <a:tab pos="0" algn="l"/>
              </a:tabLst>
            </a:pPr>
            <a:r>
              <a:rPr lang="en-US" sz="2400" b="0" strike="noStrike" spc="-1">
                <a:solidFill>
                  <a:srgbClr val="000000"/>
                </a:solidFill>
                <a:latin typeface="Calibri"/>
              </a:rPr>
              <a:t>Nisar Ahmed Siddiqui</a:t>
            </a:r>
            <a:endParaRPr lang="en-US"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React Basics</a:t>
            </a:r>
            <a:endParaRPr lang="en-US" sz="6000" b="0" strike="noStrike" spc="-1">
              <a:solidFill>
                <a:srgbClr val="000000"/>
              </a:solidFill>
              <a:latin typeface="Calibri"/>
            </a:endParaRPr>
          </a:p>
        </p:txBody>
      </p:sp>
      <p:sp>
        <p:nvSpPr>
          <p:cNvPr id="112"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Hello World React Application</a:t>
            </a:r>
            <a:endParaRPr lang="en-US" sz="4400" b="0" strike="noStrike" spc="-1">
              <a:solidFill>
                <a:srgbClr val="000000"/>
              </a:solidFill>
              <a:latin typeface="Calibri"/>
            </a:endParaRPr>
          </a:p>
        </p:txBody>
      </p:sp>
      <p:sp>
        <p:nvSpPr>
          <p:cNvPr id="114"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Inside the </a:t>
            </a:r>
            <a:r>
              <a:rPr lang="en-US" sz="2800" b="0" strike="noStrike" spc="-1">
                <a:solidFill>
                  <a:srgbClr val="C00000"/>
                </a:solidFill>
                <a:latin typeface="Calibri"/>
              </a:rPr>
              <a:t>src </a:t>
            </a:r>
            <a:r>
              <a:rPr lang="en-US" sz="2800" b="0" strike="noStrike" spc="-1">
                <a:solidFill>
                  <a:srgbClr val="000000"/>
                </a:solidFill>
                <a:latin typeface="Calibri"/>
              </a:rPr>
              <a:t>folder there is a file called </a:t>
            </a:r>
            <a:r>
              <a:rPr lang="en-US" sz="2800" b="0" strike="noStrike" spc="-1">
                <a:solidFill>
                  <a:srgbClr val="C00000"/>
                </a:solidFill>
                <a:latin typeface="Calibri"/>
              </a:rPr>
              <a:t>App.js</a:t>
            </a:r>
            <a:r>
              <a:rPr lang="en-US" sz="2800" b="0" strike="noStrike" spc="-1">
                <a:solidFill>
                  <a:srgbClr val="000000"/>
                </a:solidFill>
                <a:latin typeface="Calibri"/>
              </a:rPr>
              <a:t>: lets modify that, remove all the content and replace with the following:</a:t>
            </a:r>
          </a:p>
        </p:txBody>
      </p:sp>
      <p:pic>
        <p:nvPicPr>
          <p:cNvPr id="115" name="Picture 3"/>
          <p:cNvPicPr/>
          <p:nvPr/>
        </p:nvPicPr>
        <p:blipFill>
          <a:blip r:embed="rId3"/>
          <a:stretch/>
        </p:blipFill>
        <p:spPr>
          <a:xfrm>
            <a:off x="1533600" y="2882520"/>
            <a:ext cx="4365000" cy="2214000"/>
          </a:xfrm>
          <a:prstGeom prst="rect">
            <a:avLst/>
          </a:prstGeom>
          <a:ln w="0">
            <a:noFill/>
          </a:ln>
        </p:spPr>
      </p:pic>
      <p:pic>
        <p:nvPicPr>
          <p:cNvPr id="116" name="Picture 2" descr="https://www.w3schools.com/REACT/screenshot_helloworld.png"/>
          <p:cNvPicPr/>
          <p:nvPr/>
        </p:nvPicPr>
        <p:blipFill>
          <a:blip r:embed="rId4"/>
          <a:stretch/>
        </p:blipFill>
        <p:spPr>
          <a:xfrm>
            <a:off x="6095880" y="2815920"/>
            <a:ext cx="4703040" cy="3495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Lets start from scratch</a:t>
            </a:r>
            <a:endParaRPr lang="en-US" sz="4400" b="0" strike="noStrike" spc="-1">
              <a:solidFill>
                <a:srgbClr val="000000"/>
              </a:solidFill>
              <a:latin typeface="Calibri"/>
            </a:endParaRPr>
          </a:p>
        </p:txBody>
      </p:sp>
      <p:sp>
        <p:nvSpPr>
          <p:cNvPr id="118"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Remove all the files from src folder, except </a:t>
            </a:r>
            <a:r>
              <a:rPr lang="en-US" sz="2800" b="0" strike="noStrike" spc="-1">
                <a:solidFill>
                  <a:srgbClr val="C00000"/>
                </a:solidFill>
                <a:latin typeface="Calibri"/>
              </a:rPr>
              <a:t>index.js</a:t>
            </a:r>
            <a:r>
              <a:rPr lang="en-US" sz="2800" b="0" strike="noStrike" spc="-1">
                <a:solidFill>
                  <a:srgbClr val="000000"/>
                </a:solidFill>
                <a:latin typeface="Calibri"/>
              </a:rPr>
              <a:t>, and modify its content:</a:t>
            </a:r>
          </a:p>
        </p:txBody>
      </p:sp>
      <p:pic>
        <p:nvPicPr>
          <p:cNvPr id="119" name="Picture 3"/>
          <p:cNvPicPr/>
          <p:nvPr/>
        </p:nvPicPr>
        <p:blipFill>
          <a:blip r:embed="rId2"/>
          <a:stretch/>
        </p:blipFill>
        <p:spPr>
          <a:xfrm>
            <a:off x="1231200" y="2825280"/>
            <a:ext cx="6130800" cy="1890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React Render HTML</a:t>
            </a:r>
            <a:endParaRPr lang="en-US" sz="4400" b="0" strike="noStrike" spc="-1">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React's goal is in many ways to render HTML in a web page.</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renders HTML to the web page by using a function called </a:t>
            </a:r>
            <a:r>
              <a:rPr lang="en-US" sz="2800" b="0" strike="noStrike" spc="-1">
                <a:solidFill>
                  <a:srgbClr val="C00000"/>
                </a:solidFill>
                <a:latin typeface="Calibri"/>
              </a:rPr>
              <a:t>ReactDOM.render()</a:t>
            </a:r>
            <a:r>
              <a:rPr lang="en-US" sz="2800" b="0" strike="noStrike" spc="-1">
                <a:solidFill>
                  <a:srgbClr val="000000"/>
                </a:solidFill>
                <a:latin typeface="Calibri"/>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The Render Function</a:t>
            </a:r>
            <a:endParaRPr lang="en-US" sz="4400" b="0" strike="noStrike" spc="-1">
              <a:solidFill>
                <a:srgbClr val="000000"/>
              </a:solidFill>
              <a:latin typeface="Calibri"/>
            </a:endParaRPr>
          </a:p>
        </p:txBody>
      </p:sp>
      <p:sp>
        <p:nvSpPr>
          <p:cNvPr id="123" name="PlaceHolder 2"/>
          <p:cNvSpPr>
            <a:spLocks noGrp="1"/>
          </p:cNvSpPr>
          <p:nvPr>
            <p:ph/>
          </p:nvPr>
        </p:nvSpPr>
        <p:spPr>
          <a:xfrm>
            <a:off x="838080" y="1825560"/>
            <a:ext cx="10515240" cy="4350960"/>
          </a:xfrm>
          <a:prstGeom prst="rect">
            <a:avLst/>
          </a:prstGeom>
          <a:noFill/>
          <a:ln w="0">
            <a:noFill/>
          </a:ln>
        </p:spPr>
        <p:txBody>
          <a:bodyPr anchor="t">
            <a:normAutofit fontScale="98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a:t>
            </a:r>
            <a:r>
              <a:rPr lang="en-US" sz="2800" b="0" strike="noStrike" spc="-1">
                <a:solidFill>
                  <a:srgbClr val="C00000"/>
                </a:solidFill>
                <a:latin typeface="Calibri"/>
              </a:rPr>
              <a:t>ReactDOM.render()</a:t>
            </a:r>
            <a:r>
              <a:rPr lang="en-US" sz="2800" b="0" strike="noStrike" spc="-1">
                <a:solidFill>
                  <a:srgbClr val="000000"/>
                </a:solidFill>
                <a:latin typeface="Calibri"/>
              </a:rPr>
              <a:t> function takes two arguments, HTML code and an HTML element.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purpose of the function is to display the specified HTML code inside the specified HTML element.</a:t>
            </a:r>
          </a:p>
          <a:p>
            <a:pPr algn="ctr">
              <a:lnSpc>
                <a:spcPct val="90000"/>
              </a:lnSpc>
              <a:spcBef>
                <a:spcPts val="1001"/>
              </a:spcBef>
              <a:buNone/>
              <a:tabLst>
                <a:tab pos="0" algn="l"/>
              </a:tabLst>
            </a:pPr>
            <a:r>
              <a:rPr lang="en-US" sz="2800" b="1" strike="noStrike" spc="-1">
                <a:solidFill>
                  <a:srgbClr val="000000"/>
                </a:solidFill>
                <a:latin typeface="Calibri"/>
              </a:rPr>
              <a:t>But render where?</a:t>
            </a: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There is another folder in the root directory of our React project, named "</a:t>
            </a:r>
            <a:r>
              <a:rPr lang="en-US" sz="2800" b="0" strike="noStrike" spc="-1">
                <a:solidFill>
                  <a:srgbClr val="C00000"/>
                </a:solidFill>
                <a:latin typeface="Calibri"/>
              </a:rPr>
              <a:t>public</a:t>
            </a:r>
            <a:r>
              <a:rPr lang="en-US" sz="2800" b="0" strike="noStrike" spc="-1">
                <a:solidFill>
                  <a:srgbClr val="000000"/>
                </a:solidFill>
                <a:latin typeface="Calibri"/>
              </a:rPr>
              <a:t>". In this folder, there is an index.html file.</a:t>
            </a: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If we analyze the code inside the index.html, we can notice there is a single div:</a:t>
            </a:r>
          </a:p>
        </p:txBody>
      </p:sp>
      <p:pic>
        <p:nvPicPr>
          <p:cNvPr id="124" name="Picture 3"/>
          <p:cNvPicPr/>
          <p:nvPr/>
        </p:nvPicPr>
        <p:blipFill>
          <a:blip r:embed="rId2"/>
          <a:stretch/>
        </p:blipFill>
        <p:spPr>
          <a:xfrm>
            <a:off x="3333600" y="5570640"/>
            <a:ext cx="3348720" cy="939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Example</a:t>
            </a:r>
            <a:endParaRPr lang="en-US" sz="4400" b="0" strike="noStrike" spc="-1">
              <a:solidFill>
                <a:srgbClr val="000000"/>
              </a:solidFill>
              <a:latin typeface="Calibri"/>
            </a:endParaRPr>
          </a:p>
        </p:txBody>
      </p:sp>
      <p:sp>
        <p:nvSpPr>
          <p:cNvPr id="126"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Create a variable that contains HTML code and display it in the "root" node:</a:t>
            </a:r>
          </a:p>
        </p:txBody>
      </p:sp>
      <p:pic>
        <p:nvPicPr>
          <p:cNvPr id="127" name="Picture 3"/>
          <p:cNvPicPr/>
          <p:nvPr/>
        </p:nvPicPr>
        <p:blipFill>
          <a:blip r:embed="rId2"/>
          <a:stretch/>
        </p:blipFill>
        <p:spPr>
          <a:xfrm>
            <a:off x="1116720" y="2729520"/>
            <a:ext cx="5393880" cy="3630960"/>
          </a:xfrm>
          <a:prstGeom prst="rect">
            <a:avLst/>
          </a:prstGeom>
          <a:ln w="0">
            <a:noFill/>
          </a:ln>
        </p:spPr>
      </p:pic>
      <p:pic>
        <p:nvPicPr>
          <p:cNvPr id="128" name="Picture 4"/>
          <p:cNvPicPr/>
          <p:nvPr/>
        </p:nvPicPr>
        <p:blipFill>
          <a:blip r:embed="rId3"/>
          <a:stretch/>
        </p:blipFill>
        <p:spPr>
          <a:xfrm>
            <a:off x="6951600" y="2290680"/>
            <a:ext cx="4530240" cy="3885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The Root Node</a:t>
            </a:r>
            <a:endParaRPr lang="en-US" sz="4400" b="0" strike="noStrike" spc="-1">
              <a:solidFill>
                <a:srgbClr val="000000"/>
              </a:solidFill>
              <a:latin typeface="Calibri"/>
            </a:endParaRPr>
          </a:p>
        </p:txBody>
      </p:sp>
      <p:sp>
        <p:nvSpPr>
          <p:cNvPr id="130" name="PlaceHolder 2"/>
          <p:cNvSpPr>
            <a:spLocks noGrp="1"/>
          </p:cNvSpPr>
          <p:nvPr>
            <p:ph/>
          </p:nvPr>
        </p:nvSpPr>
        <p:spPr>
          <a:xfrm>
            <a:off x="838080" y="181728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root node is the HTML element where you want to display the result.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It is like a container for content managed by React.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It does NOT have to be a </a:t>
            </a:r>
            <a:r>
              <a:rPr lang="en-US" sz="2800" b="0" strike="noStrike" spc="-1">
                <a:solidFill>
                  <a:srgbClr val="C00000"/>
                </a:solidFill>
                <a:latin typeface="Calibri"/>
              </a:rPr>
              <a:t>&lt;div&gt; </a:t>
            </a:r>
            <a:r>
              <a:rPr lang="en-US" sz="2800" b="0" strike="noStrike" spc="-1">
                <a:solidFill>
                  <a:srgbClr val="000000"/>
                </a:solidFill>
                <a:latin typeface="Calibri"/>
              </a:rPr>
              <a:t>element and it does NOT have to have the </a:t>
            </a:r>
            <a:r>
              <a:rPr lang="en-US" sz="2800" b="0" strike="noStrike" spc="-1">
                <a:solidFill>
                  <a:srgbClr val="C00000"/>
                </a:solidFill>
                <a:latin typeface="Calibri"/>
              </a:rPr>
              <a:t>id='root':</a:t>
            </a:r>
            <a:endParaRPr lang="en-US" sz="2800" b="0" strike="noStrike" spc="-1">
              <a:solidFill>
                <a:srgbClr val="000000"/>
              </a:solidFill>
              <a:latin typeface="Calibri"/>
            </a:endParaRPr>
          </a:p>
        </p:txBody>
      </p:sp>
      <p:pic>
        <p:nvPicPr>
          <p:cNvPr id="131" name="Picture 4"/>
          <p:cNvPicPr/>
          <p:nvPr/>
        </p:nvPicPr>
        <p:blipFill>
          <a:blip r:embed="rId2"/>
          <a:stretch/>
        </p:blipFill>
        <p:spPr>
          <a:xfrm>
            <a:off x="1351440" y="4250880"/>
            <a:ext cx="7529760" cy="549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React JSX</a:t>
            </a:r>
            <a:endParaRPr lang="en-US" sz="4400" b="0" strike="noStrike" spc="-1">
              <a:solidFill>
                <a:srgbClr val="000000"/>
              </a:solidFill>
              <a:latin typeface="Calibri"/>
            </a:endParaRPr>
          </a:p>
        </p:txBody>
      </p:sp>
      <p:sp>
        <p:nvSpPr>
          <p:cNvPr id="133"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JSX stands for JavaScript XML.</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JSX allows us to write HTML in React.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JSX makes it easier to write and add HTML in React.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Coding JSX</a:t>
            </a:r>
            <a:endParaRPr lang="en-US" sz="4400" b="0" strike="noStrike" spc="-1">
              <a:solidFill>
                <a:srgbClr val="000000"/>
              </a:solidFill>
              <a:latin typeface="Calibri"/>
            </a:endParaRPr>
          </a:p>
        </p:txBody>
      </p:sp>
      <p:sp>
        <p:nvSpPr>
          <p:cNvPr id="135"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JSX allows us to write HTML elements in JavaScript and place them in the DOM without any </a:t>
            </a:r>
            <a:r>
              <a:rPr lang="en-US" sz="2800" b="0" strike="noStrike" spc="-1">
                <a:solidFill>
                  <a:srgbClr val="C00000"/>
                </a:solidFill>
                <a:latin typeface="Calibri"/>
              </a:rPr>
              <a:t>createElement()</a:t>
            </a:r>
            <a:r>
              <a:rPr lang="en-US" sz="2800" b="0" strike="noStrike" spc="-1">
                <a:solidFill>
                  <a:srgbClr val="000000"/>
                </a:solidFill>
                <a:latin typeface="Calibri"/>
              </a:rPr>
              <a:t>  and/or </a:t>
            </a:r>
            <a:r>
              <a:rPr lang="en-US" sz="2800" b="0" strike="noStrike" spc="-1">
                <a:solidFill>
                  <a:srgbClr val="C00000"/>
                </a:solidFill>
                <a:latin typeface="Calibri"/>
              </a:rPr>
              <a:t>appendChild()</a:t>
            </a:r>
            <a:r>
              <a:rPr lang="en-US" sz="2800" b="0" strike="noStrike" spc="-1">
                <a:solidFill>
                  <a:srgbClr val="000000"/>
                </a:solidFill>
                <a:latin typeface="Calibri"/>
              </a:rPr>
              <a:t> methods.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JSX converts HTML tags into react elements.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Here are two examples. The first uses JSX and the second does not:</a:t>
            </a: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136" name="Picture 3"/>
          <p:cNvPicPr/>
          <p:nvPr/>
        </p:nvPicPr>
        <p:blipFill>
          <a:blip r:embed="rId3"/>
          <a:stretch/>
        </p:blipFill>
        <p:spPr>
          <a:xfrm>
            <a:off x="1829520" y="5919120"/>
            <a:ext cx="8532360" cy="515520"/>
          </a:xfrm>
          <a:prstGeom prst="rect">
            <a:avLst/>
          </a:prstGeom>
          <a:ln w="0">
            <a:noFill/>
          </a:ln>
        </p:spPr>
      </p:pic>
      <p:pic>
        <p:nvPicPr>
          <p:cNvPr id="137" name="Picture 4"/>
          <p:cNvPicPr/>
          <p:nvPr/>
        </p:nvPicPr>
        <p:blipFill>
          <a:blip r:embed="rId4"/>
          <a:stretch/>
        </p:blipFill>
        <p:spPr>
          <a:xfrm>
            <a:off x="304200" y="4513680"/>
            <a:ext cx="5419440" cy="894960"/>
          </a:xfrm>
          <a:prstGeom prst="rect">
            <a:avLst/>
          </a:prstGeom>
          <a:ln w="0">
            <a:solidFill>
              <a:srgbClr val="5B9BD5"/>
            </a:solidFill>
          </a:ln>
        </p:spPr>
      </p:pic>
      <p:pic>
        <p:nvPicPr>
          <p:cNvPr id="138" name="Picture 5"/>
          <p:cNvPicPr/>
          <p:nvPr/>
        </p:nvPicPr>
        <p:blipFill>
          <a:blip r:embed="rId5"/>
          <a:stretch/>
        </p:blipFill>
        <p:spPr>
          <a:xfrm>
            <a:off x="6257880" y="4518720"/>
            <a:ext cx="5495400" cy="885600"/>
          </a:xfrm>
          <a:prstGeom prst="rect">
            <a:avLst/>
          </a:prstGeom>
          <a:ln w="0">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Expressions in JSX</a:t>
            </a:r>
            <a:endParaRPr lang="en-US" sz="4400" b="0" strike="noStrike" spc="-1">
              <a:solidFill>
                <a:srgbClr val="000000"/>
              </a:solidFill>
              <a:latin typeface="Calibri"/>
            </a:endParaRPr>
          </a:p>
        </p:txBody>
      </p:sp>
      <p:sp>
        <p:nvSpPr>
          <p:cNvPr id="140"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With JSX you can write expressions inside curly </a:t>
            </a:r>
            <a:r>
              <a:rPr lang="en-US" sz="2800" b="0" strike="noStrike" spc="-1">
                <a:solidFill>
                  <a:srgbClr val="C00000"/>
                </a:solidFill>
                <a:latin typeface="Calibri"/>
              </a:rPr>
              <a:t>braces { }.</a:t>
            </a: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expression can be a React variable, or property, or any other valid JavaScript expression. </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Inserting a Large Block of HTML</a:t>
            </a:r>
          </a:p>
          <a:p>
            <a:pPr>
              <a:lnSpc>
                <a:spcPct val="90000"/>
              </a:lnSpc>
              <a:spcBef>
                <a:spcPts val="1001"/>
              </a:spcBef>
              <a:buNone/>
            </a:pPr>
            <a:endParaRPr lang="en-US" sz="2800" b="0" strike="noStrike" spc="-1">
              <a:solidFill>
                <a:srgbClr val="000000"/>
              </a:solidFill>
              <a:latin typeface="Calibri"/>
            </a:endParaRPr>
          </a:p>
        </p:txBody>
      </p:sp>
      <p:pic>
        <p:nvPicPr>
          <p:cNvPr id="141" name="Picture 4"/>
          <p:cNvPicPr/>
          <p:nvPr/>
        </p:nvPicPr>
        <p:blipFill>
          <a:blip r:embed="rId2"/>
          <a:stretch/>
        </p:blipFill>
        <p:spPr>
          <a:xfrm>
            <a:off x="1371600" y="3638880"/>
            <a:ext cx="7447680" cy="475920"/>
          </a:xfrm>
          <a:prstGeom prst="rect">
            <a:avLst/>
          </a:prstGeom>
          <a:ln w="0">
            <a:noFill/>
          </a:ln>
        </p:spPr>
      </p:pic>
      <p:pic>
        <p:nvPicPr>
          <p:cNvPr id="142" name="Picture 5"/>
          <p:cNvPicPr/>
          <p:nvPr/>
        </p:nvPicPr>
        <p:blipFill>
          <a:blip r:embed="rId3"/>
          <a:stretch/>
        </p:blipFill>
        <p:spPr>
          <a:xfrm>
            <a:off x="1371600" y="4638600"/>
            <a:ext cx="3354480" cy="1990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React - Introduction</a:t>
            </a:r>
            <a:endParaRPr lang="en-US" sz="4400" b="0" strike="noStrike" spc="-1">
              <a:solidFill>
                <a:srgbClr val="000000"/>
              </a:solidFill>
              <a:latin typeface="Calibri"/>
            </a:endParaRPr>
          </a:p>
        </p:txBody>
      </p:sp>
      <p:sp>
        <p:nvSpPr>
          <p:cNvPr id="91"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is a view layer library, not a framework like Backbone, Angular etc.</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Developed by Facebook</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You can't use React to build a fully-functional web app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One Top Level Element</a:t>
            </a:r>
            <a:endParaRPr lang="en-US" sz="4400" b="0" strike="noStrike" spc="-1">
              <a:solidFill>
                <a:srgbClr val="000000"/>
              </a:solidFill>
              <a:latin typeface="Calibri"/>
            </a:endParaRPr>
          </a:p>
        </p:txBody>
      </p:sp>
      <p:sp>
        <p:nvSpPr>
          <p:cNvPr id="144"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HTML code must be wrapped in </a:t>
            </a:r>
            <a:r>
              <a:rPr lang="en-US" sz="2800" b="1" strike="noStrike" spc="-1">
                <a:solidFill>
                  <a:srgbClr val="C00000"/>
                </a:solidFill>
                <a:latin typeface="Calibri"/>
              </a:rPr>
              <a:t>ONE</a:t>
            </a:r>
            <a:r>
              <a:rPr lang="en-US" sz="2800" b="0" strike="noStrike" spc="-1">
                <a:solidFill>
                  <a:srgbClr val="000000"/>
                </a:solidFill>
                <a:latin typeface="Calibri"/>
              </a:rPr>
              <a:t> top level element.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So if you like to write two paragraphs, we must put them inside a parent element, like a </a:t>
            </a:r>
            <a:r>
              <a:rPr lang="en-US" sz="2800" b="0" strike="noStrike" spc="-1">
                <a:solidFill>
                  <a:srgbClr val="C00000"/>
                </a:solidFill>
                <a:latin typeface="Calibri"/>
              </a:rPr>
              <a:t>div</a:t>
            </a:r>
            <a:r>
              <a:rPr lang="en-US" sz="2800" b="0" strike="noStrike" spc="-1">
                <a:solidFill>
                  <a:srgbClr val="000000"/>
                </a:solidFill>
                <a:latin typeface="Calibri"/>
              </a:rPr>
              <a:t> element.</a:t>
            </a: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145" name="Picture 4"/>
          <p:cNvPicPr/>
          <p:nvPr/>
        </p:nvPicPr>
        <p:blipFill>
          <a:blip r:embed="rId2"/>
          <a:stretch/>
        </p:blipFill>
        <p:spPr>
          <a:xfrm>
            <a:off x="1828800" y="3657600"/>
            <a:ext cx="4256280" cy="1668960"/>
          </a:xfrm>
          <a:prstGeom prst="rect">
            <a:avLst/>
          </a:prstGeom>
          <a:ln w="0">
            <a:noFill/>
          </a:ln>
        </p:spPr>
      </p:pic>
      <p:pic>
        <p:nvPicPr>
          <p:cNvPr id="146" name="Picture 5"/>
          <p:cNvPicPr/>
          <p:nvPr/>
        </p:nvPicPr>
        <p:blipFill>
          <a:blip r:embed="rId3"/>
          <a:stretch/>
        </p:blipFill>
        <p:spPr>
          <a:xfrm>
            <a:off x="2757600" y="5845320"/>
            <a:ext cx="6676560" cy="466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Fragment</a:t>
            </a:r>
            <a:endParaRPr lang="en-US" sz="4400" b="0" strike="noStrike" spc="-1">
              <a:solidFill>
                <a:srgbClr val="000000"/>
              </a:solidFill>
              <a:latin typeface="Calibri"/>
            </a:endParaRPr>
          </a:p>
        </p:txBody>
      </p:sp>
      <p:sp>
        <p:nvSpPr>
          <p:cNvPr id="148"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We can use a "</a:t>
            </a:r>
            <a:r>
              <a:rPr lang="en-US" sz="2800" b="0" strike="noStrike" spc="-1">
                <a:solidFill>
                  <a:srgbClr val="C00000"/>
                </a:solidFill>
                <a:latin typeface="Calibri"/>
              </a:rPr>
              <a:t>fragment</a:t>
            </a:r>
            <a:r>
              <a:rPr lang="en-US" sz="2800" b="0" strike="noStrike" spc="-1">
                <a:solidFill>
                  <a:srgbClr val="000000"/>
                </a:solidFill>
                <a:latin typeface="Calibri"/>
              </a:rPr>
              <a:t>" to wrap multiple lines. This will prevent unnecessarily adding extra nodes to the DOM.</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A fragment looks like an empty HTML tag: </a:t>
            </a:r>
            <a:r>
              <a:rPr lang="en-US" sz="2800" b="0" strike="noStrike" spc="-1">
                <a:solidFill>
                  <a:srgbClr val="C00000"/>
                </a:solidFill>
                <a:latin typeface="Calibri"/>
              </a:rPr>
              <a:t>&lt;&gt;&lt;/&gt;</a:t>
            </a:r>
            <a:r>
              <a:rPr lang="en-US" sz="2800" b="0" strike="noStrike" spc="-1">
                <a:solidFill>
                  <a:srgbClr val="000000"/>
                </a:solidFill>
                <a:latin typeface="Calibri"/>
              </a:rPr>
              <a:t>.</a:t>
            </a:r>
          </a:p>
        </p:txBody>
      </p:sp>
      <p:pic>
        <p:nvPicPr>
          <p:cNvPr id="149" name="Picture 4"/>
          <p:cNvPicPr/>
          <p:nvPr/>
        </p:nvPicPr>
        <p:blipFill>
          <a:blip r:embed="rId2"/>
          <a:stretch/>
        </p:blipFill>
        <p:spPr>
          <a:xfrm>
            <a:off x="1457280" y="3358440"/>
            <a:ext cx="3579840" cy="1689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Elements Must be Closed</a:t>
            </a:r>
            <a:endParaRPr lang="en-US" sz="4400" b="0" strike="noStrike" spc="-1">
              <a:solidFill>
                <a:srgbClr val="000000"/>
              </a:solidFill>
              <a:latin typeface="Calibri"/>
            </a:endParaRPr>
          </a:p>
        </p:txBody>
      </p:sp>
      <p:sp>
        <p:nvSpPr>
          <p:cNvPr id="151"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JSX follows XML rules, and therefore HTML elements must be properly closed.</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Close empty elements with </a:t>
            </a:r>
            <a:r>
              <a:rPr lang="en-US" sz="2800" b="0" strike="noStrike" spc="-1">
                <a:solidFill>
                  <a:srgbClr val="C00000"/>
                </a:solidFill>
                <a:latin typeface="Calibri"/>
              </a:rPr>
              <a:t>/&gt;</a:t>
            </a:r>
            <a:endParaRPr lang="en-US" sz="2800" b="0" strike="noStrike" spc="-1">
              <a:solidFill>
                <a:srgbClr val="000000"/>
              </a:solidFill>
              <a:latin typeface="Calibri"/>
            </a:endParaRPr>
          </a:p>
          <a:p>
            <a:pPr>
              <a:lnSpc>
                <a:spcPct val="90000"/>
              </a:lnSpc>
              <a:spcBef>
                <a:spcPts val="1001"/>
              </a:spcBef>
              <a:buNone/>
              <a:tabLst>
                <a:tab pos="0" algn="l"/>
              </a:tabLst>
            </a:pPr>
            <a:endParaRPr lang="en-US" sz="2800" b="0" strike="noStrike" spc="-1">
              <a:solidFill>
                <a:srgbClr val="000000"/>
              </a:solidFill>
              <a:latin typeface="Calibri"/>
            </a:endParaRPr>
          </a:p>
        </p:txBody>
      </p:sp>
      <p:pic>
        <p:nvPicPr>
          <p:cNvPr id="152" name="Picture 3"/>
          <p:cNvPicPr/>
          <p:nvPr/>
        </p:nvPicPr>
        <p:blipFill>
          <a:blip r:embed="rId2"/>
          <a:stretch/>
        </p:blipFill>
        <p:spPr>
          <a:xfrm>
            <a:off x="1655280" y="3295080"/>
            <a:ext cx="4708080" cy="506160"/>
          </a:xfrm>
          <a:prstGeom prst="rect">
            <a:avLst/>
          </a:prstGeom>
          <a:ln w="0">
            <a:noFill/>
          </a:ln>
        </p:spPr>
      </p:pic>
      <p:pic>
        <p:nvPicPr>
          <p:cNvPr id="153" name="Picture 4"/>
          <p:cNvPicPr/>
          <p:nvPr/>
        </p:nvPicPr>
        <p:blipFill>
          <a:blip r:embed="rId3"/>
          <a:stretch/>
        </p:blipFill>
        <p:spPr>
          <a:xfrm>
            <a:off x="3848040" y="5786280"/>
            <a:ext cx="4495320" cy="3902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Attribute class = className</a:t>
            </a:r>
            <a:endParaRPr lang="en-US" sz="4400" b="0" strike="noStrike" spc="-1">
              <a:solidFill>
                <a:srgbClr val="000000"/>
              </a:solidFill>
              <a:latin typeface="Calibri"/>
            </a:endParaRPr>
          </a:p>
        </p:txBody>
      </p:sp>
      <p:sp>
        <p:nvSpPr>
          <p:cNvPr id="155"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a:t>
            </a:r>
            <a:r>
              <a:rPr lang="en-US" sz="2800" b="0" strike="noStrike" spc="-1">
                <a:solidFill>
                  <a:srgbClr val="C00000"/>
                </a:solidFill>
                <a:latin typeface="Calibri"/>
              </a:rPr>
              <a:t>class</a:t>
            </a:r>
            <a:r>
              <a:rPr lang="en-US" sz="2800" b="0" strike="noStrike" spc="-1">
                <a:solidFill>
                  <a:srgbClr val="000000"/>
                </a:solidFill>
                <a:latin typeface="Calibri"/>
              </a:rPr>
              <a:t> attribute is a much used attribute in HTML, but since JSX is rendered as JavaScript, and the </a:t>
            </a:r>
            <a:r>
              <a:rPr lang="en-US" sz="2800" b="0" strike="noStrike" spc="-1">
                <a:solidFill>
                  <a:srgbClr val="C00000"/>
                </a:solidFill>
                <a:latin typeface="Calibri"/>
              </a:rPr>
              <a:t>class</a:t>
            </a:r>
            <a:r>
              <a:rPr lang="en-US" sz="2800" b="0" strike="noStrike" spc="-1">
                <a:solidFill>
                  <a:srgbClr val="000000"/>
                </a:solidFill>
                <a:latin typeface="Calibri"/>
              </a:rPr>
              <a:t> keyword is a reserved word in JavaScript, we are not allowed to use it in JSX.</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JSX solved this by using </a:t>
            </a:r>
            <a:r>
              <a:rPr lang="en-US" sz="2800" b="0" strike="noStrike" spc="-1">
                <a:solidFill>
                  <a:srgbClr val="C00000"/>
                </a:solidFill>
                <a:latin typeface="Calibri"/>
              </a:rPr>
              <a:t>className </a:t>
            </a:r>
            <a:r>
              <a:rPr lang="en-US" sz="2800" b="0" strike="noStrike" spc="-1">
                <a:solidFill>
                  <a:srgbClr val="000000"/>
                </a:solidFill>
                <a:latin typeface="Calibri"/>
              </a:rPr>
              <a:t>instead. </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When JSX is rendered, it translates </a:t>
            </a:r>
            <a:r>
              <a:rPr lang="en-US" sz="2800" b="0" strike="noStrike" spc="-1">
                <a:solidFill>
                  <a:srgbClr val="C00000"/>
                </a:solidFill>
                <a:latin typeface="Calibri"/>
              </a:rPr>
              <a:t>className </a:t>
            </a:r>
            <a:r>
              <a:rPr lang="en-US" sz="2800" b="0" strike="noStrike" spc="-1">
                <a:solidFill>
                  <a:srgbClr val="000000"/>
                </a:solidFill>
                <a:latin typeface="Calibri"/>
              </a:rPr>
              <a:t>attributes into class attributes.</a:t>
            </a: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156" name="Picture 5"/>
          <p:cNvPicPr/>
          <p:nvPr/>
        </p:nvPicPr>
        <p:blipFill>
          <a:blip r:embed="rId2"/>
          <a:stretch/>
        </p:blipFill>
        <p:spPr>
          <a:xfrm>
            <a:off x="1451520" y="4849200"/>
            <a:ext cx="7006320" cy="408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Conditions - if statements</a:t>
            </a:r>
            <a:endParaRPr lang="en-US" sz="4400" b="0" strike="noStrike" spc="-1">
              <a:solidFill>
                <a:srgbClr val="000000"/>
              </a:solidFill>
              <a:latin typeface="Calibri"/>
            </a:endParaRPr>
          </a:p>
        </p:txBody>
      </p:sp>
      <p:sp>
        <p:nvSpPr>
          <p:cNvPr id="158"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supports </a:t>
            </a:r>
            <a:r>
              <a:rPr lang="en-US" sz="2800" b="0" strike="noStrike" spc="-1">
                <a:solidFill>
                  <a:srgbClr val="C00000"/>
                </a:solidFill>
                <a:latin typeface="Calibri"/>
              </a:rPr>
              <a:t>if</a:t>
            </a:r>
            <a:r>
              <a:rPr lang="en-US" sz="2800" b="0" strike="noStrike" spc="-1">
                <a:solidFill>
                  <a:srgbClr val="000000"/>
                </a:solidFill>
                <a:latin typeface="Calibri"/>
              </a:rPr>
              <a:t> statements, but not inside JSX.</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To be able to use conditional statements in JSX, you should put the </a:t>
            </a:r>
            <a:r>
              <a:rPr lang="en-US" sz="2800" b="0" strike="noStrike" spc="-1">
                <a:solidFill>
                  <a:srgbClr val="C00000"/>
                </a:solidFill>
                <a:latin typeface="Calibri"/>
              </a:rPr>
              <a:t>if</a:t>
            </a:r>
            <a:r>
              <a:rPr lang="en-US" sz="2800" b="0" strike="noStrike" spc="-1">
                <a:solidFill>
                  <a:srgbClr val="000000"/>
                </a:solidFill>
                <a:latin typeface="Calibri"/>
              </a:rPr>
              <a:t> statements outside of the JSX, or you could use a ternary expression instead:</a:t>
            </a: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159" name="Picture 4"/>
          <p:cNvPicPr/>
          <p:nvPr/>
        </p:nvPicPr>
        <p:blipFill>
          <a:blip r:embed="rId2"/>
          <a:stretch/>
        </p:blipFill>
        <p:spPr>
          <a:xfrm>
            <a:off x="1149840" y="3618000"/>
            <a:ext cx="4000320" cy="1969560"/>
          </a:xfrm>
          <a:prstGeom prst="rect">
            <a:avLst/>
          </a:prstGeom>
          <a:ln w="0">
            <a:solidFill>
              <a:srgbClr val="5B9BD5"/>
            </a:solidFill>
          </a:ln>
        </p:spPr>
      </p:pic>
      <p:pic>
        <p:nvPicPr>
          <p:cNvPr id="160" name="Picture 5"/>
          <p:cNvPicPr/>
          <p:nvPr/>
        </p:nvPicPr>
        <p:blipFill>
          <a:blip r:embed="rId3"/>
          <a:stretch/>
        </p:blipFill>
        <p:spPr>
          <a:xfrm>
            <a:off x="5899680" y="4157280"/>
            <a:ext cx="4828680" cy="761760"/>
          </a:xfrm>
          <a:prstGeom prst="rect">
            <a:avLst/>
          </a:prstGeom>
          <a:ln w="0">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React – Virtual DOM</a:t>
            </a:r>
            <a:endParaRPr lang="en-US" sz="6000" b="0" strike="noStrike" spc="-1">
              <a:solidFill>
                <a:srgbClr val="000000"/>
              </a:solidFill>
              <a:latin typeface="Calibri"/>
            </a:endParaRPr>
          </a:p>
        </p:txBody>
      </p:sp>
      <p:sp>
        <p:nvSpPr>
          <p:cNvPr id="162"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Virtual DOM</a:t>
            </a:r>
            <a:endParaRPr lang="en-US" sz="4400" b="0" strike="noStrike" spc="-1">
              <a:solidFill>
                <a:srgbClr val="000000"/>
              </a:solidFill>
              <a:latin typeface="Calibri"/>
            </a:endParaRPr>
          </a:p>
        </p:txBody>
      </p:sp>
      <p:sp>
        <p:nvSpPr>
          <p:cNvPr id="164" name="PlaceHolder 2"/>
          <p:cNvSpPr>
            <a:spLocks noGrp="1"/>
          </p:cNvSpPr>
          <p:nvPr>
            <p:ph/>
          </p:nvPr>
        </p:nvSpPr>
        <p:spPr>
          <a:xfrm>
            <a:off x="838080" y="1825560"/>
            <a:ext cx="10515240" cy="4350960"/>
          </a:xfrm>
          <a:prstGeom prst="rect">
            <a:avLst/>
          </a:prstGeom>
          <a:noFill/>
          <a:ln w="0">
            <a:noFill/>
          </a:ln>
        </p:spPr>
        <p:txBody>
          <a:bodyPr anchor="t">
            <a:normAutofit fontScale="995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virtual DOM is used for efficient re-rendering of the DOM</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aims to re-render the virtual tree only when the state changes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Uses 2 virtual trees (new and previous) to find differences and batch update real DOM</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Observes data changes (setState) and does dirty-checking to know when to re-render component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Whenever possible, does not update entire component in real DOM - only computes a patch operation that updates part of the DOM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How re-rendering impacts performance</a:t>
            </a:r>
            <a:endParaRPr lang="en-US" sz="4400" b="0" strike="noStrike" spc="-1">
              <a:solidFill>
                <a:srgbClr val="000000"/>
              </a:solidFill>
              <a:latin typeface="Calibri"/>
            </a:endParaRPr>
          </a:p>
        </p:txBody>
      </p:sp>
      <p:pic>
        <p:nvPicPr>
          <p:cNvPr id="166" name="Picture 2" descr="Node Lighting Up Full Page Rerender"/>
          <p:cNvPicPr/>
          <p:nvPr/>
        </p:nvPicPr>
        <p:blipFill>
          <a:blip r:embed="rId3"/>
          <a:stretch/>
        </p:blipFill>
        <p:spPr>
          <a:xfrm>
            <a:off x="4981680" y="4000680"/>
            <a:ext cx="6953040" cy="2466720"/>
          </a:xfrm>
          <a:prstGeom prst="rect">
            <a:avLst/>
          </a:prstGeom>
          <a:ln w="0">
            <a:noFill/>
          </a:ln>
        </p:spPr>
      </p:pic>
      <p:sp>
        <p:nvSpPr>
          <p:cNvPr id="167" name="TextBox 3"/>
          <p:cNvSpPr/>
          <p:nvPr/>
        </p:nvSpPr>
        <p:spPr>
          <a:xfrm>
            <a:off x="738000" y="1542240"/>
            <a:ext cx="10719000" cy="301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n-US" sz="2400" b="0" strike="noStrike" spc="-1">
                <a:solidFill>
                  <a:srgbClr val="000000"/>
                </a:solidFill>
                <a:latin typeface="Calibri"/>
              </a:rPr>
              <a:t>DOM operations are very fast, light operations. However, when the app data changes and triggers an update, re-rendering can be expensive.</a:t>
            </a:r>
            <a:endParaRPr lang="en-US" sz="2400" b="0" strike="noStrike" spc="-1">
              <a:latin typeface="Arial"/>
            </a:endParaRPr>
          </a:p>
          <a:p>
            <a:pPr>
              <a:lnSpc>
                <a:spcPct val="100000"/>
              </a:lnSpc>
              <a:buNone/>
            </a:pPr>
            <a:endParaRPr lang="en-US" sz="2400" b="0" strike="noStrike" spc="-1">
              <a:latin typeface="Arial"/>
            </a:endParaRPr>
          </a:p>
          <a:p>
            <a:pPr marL="343080" indent="-343080">
              <a:lnSpc>
                <a:spcPct val="100000"/>
              </a:lnSpc>
              <a:buClr>
                <a:srgbClr val="000000"/>
              </a:buClr>
              <a:buFont typeface="Arial"/>
              <a:buChar char="•"/>
            </a:pPr>
            <a:r>
              <a:rPr lang="en-US" sz="2400" b="0" strike="noStrike" spc="-1">
                <a:solidFill>
                  <a:srgbClr val="000000"/>
                </a:solidFill>
                <a:latin typeface="Calibri"/>
              </a:rPr>
              <a:t>Let’s simulate re-rendering a page with the JavaScript code below:</a:t>
            </a:r>
            <a:endParaRPr lang="en-US" sz="2400" b="0" strike="noStrike" spc="-1">
              <a:latin typeface="Arial"/>
            </a:endParaRPr>
          </a:p>
          <a:p>
            <a:pPr>
              <a:lnSpc>
                <a:spcPct val="100000"/>
              </a:lnSpc>
              <a:buNone/>
            </a:pPr>
            <a:endParaRPr lang="en-US" sz="2400" b="0" strike="noStrike" spc="-1">
              <a:latin typeface="Arial"/>
            </a:endParaRPr>
          </a:p>
          <a:p>
            <a:pPr>
              <a:lnSpc>
                <a:spcPct val="100000"/>
              </a:lnSpc>
              <a:buNone/>
            </a:pPr>
            <a:r>
              <a:rPr sz="2400"/>
              <a:t/>
            </a:r>
            <a:br>
              <a:rPr sz="2400"/>
            </a:br>
            <a:endParaRPr lang="en-US" sz="2400" b="0" strike="noStrike" spc="-1">
              <a:latin typeface="Arial"/>
            </a:endParaRPr>
          </a:p>
        </p:txBody>
      </p:sp>
      <p:pic>
        <p:nvPicPr>
          <p:cNvPr id="168" name="Picture 4"/>
          <p:cNvPicPr/>
          <p:nvPr/>
        </p:nvPicPr>
        <p:blipFill>
          <a:blip r:embed="rId4"/>
          <a:stretch/>
        </p:blipFill>
        <p:spPr>
          <a:xfrm>
            <a:off x="222480" y="3481200"/>
            <a:ext cx="4626360" cy="3067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 react implements virtual dom</a:t>
            </a:r>
            <a:endParaRPr lang="en-US" sz="4400" b="0" strike="noStrike" spc="-1">
              <a:solidFill>
                <a:srgbClr val="000000"/>
              </a:solidFill>
              <a:latin typeface="Calibri"/>
            </a:endParaRPr>
          </a:p>
        </p:txBody>
      </p:sp>
      <p:pic>
        <p:nvPicPr>
          <p:cNvPr id="170" name="Picture 2" descr="React Virtual DOM Implementation Rendering Reconciliation"/>
          <p:cNvPicPr/>
          <p:nvPr/>
        </p:nvPicPr>
        <p:blipFill>
          <a:blip r:embed="rId3"/>
          <a:stretch/>
        </p:blipFill>
        <p:spPr>
          <a:xfrm>
            <a:off x="593280" y="2607840"/>
            <a:ext cx="4136040" cy="2713680"/>
          </a:xfrm>
          <a:prstGeom prst="rect">
            <a:avLst/>
          </a:prstGeom>
          <a:ln w="0">
            <a:noFill/>
          </a:ln>
        </p:spPr>
      </p:pic>
      <p:pic>
        <p:nvPicPr>
          <p:cNvPr id="171" name="Picture 4" descr="React Actual DOM Update Repaint"/>
          <p:cNvPicPr/>
          <p:nvPr/>
        </p:nvPicPr>
        <p:blipFill>
          <a:blip r:embed="rId4"/>
          <a:stretch/>
        </p:blipFill>
        <p:spPr>
          <a:xfrm>
            <a:off x="6011280" y="2415600"/>
            <a:ext cx="5144040" cy="2663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Graphical Representation</a:t>
            </a:r>
            <a:endParaRPr lang="en-US" sz="4400" b="0" strike="noStrike" spc="-1">
              <a:solidFill>
                <a:srgbClr val="000000"/>
              </a:solidFill>
              <a:latin typeface="Calibri"/>
            </a:endParaRPr>
          </a:p>
        </p:txBody>
      </p:sp>
      <p:pic>
        <p:nvPicPr>
          <p:cNvPr id="173" name="Picture 2" descr="Node Changed Data repainted Actual Dom"/>
          <p:cNvPicPr/>
          <p:nvPr/>
        </p:nvPicPr>
        <p:blipFill>
          <a:blip r:embed="rId2"/>
          <a:stretch/>
        </p:blipFill>
        <p:spPr>
          <a:xfrm>
            <a:off x="2619360" y="2863080"/>
            <a:ext cx="6953040" cy="2276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React.JS History</a:t>
            </a:r>
            <a:endParaRPr lang="en-US" sz="4400" b="0" strike="noStrike" spc="-1">
              <a:solidFill>
                <a:srgbClr val="000000"/>
              </a:solidFill>
              <a:latin typeface="Calibri"/>
            </a:endParaRPr>
          </a:p>
        </p:txBody>
      </p:sp>
      <p:sp>
        <p:nvSpPr>
          <p:cNvPr id="93"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Current version of React.JS is V18.0.0 (April 2022).</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Initial Release to the Public (V0.3.0) was in July 2013.</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React.JS was first used in 2011 for Facebook's Newsfeed feature.</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Facebook Software Engineer, Jordan Walke, created it.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Current version of </a:t>
            </a:r>
            <a:r>
              <a:rPr lang="en-US" sz="2800" b="0" strike="noStrike" spc="-1">
                <a:solidFill>
                  <a:srgbClr val="C00000"/>
                </a:solidFill>
                <a:latin typeface="Calibri"/>
              </a:rPr>
              <a:t>create-react-app</a:t>
            </a:r>
            <a:r>
              <a:rPr lang="en-US" sz="2800" b="0" strike="noStrike" spc="-1">
                <a:solidFill>
                  <a:srgbClr val="000000"/>
                </a:solidFill>
                <a:latin typeface="Calibri"/>
              </a:rPr>
              <a:t> is v5.0.1 (April 2022).</a:t>
            </a:r>
          </a:p>
          <a:p>
            <a:pPr marL="228600" indent="-228600">
              <a:lnSpc>
                <a:spcPct val="90000"/>
              </a:lnSpc>
              <a:spcBef>
                <a:spcPts val="1001"/>
              </a:spcBef>
              <a:buClr>
                <a:srgbClr val="C00000"/>
              </a:buClr>
              <a:buFont typeface="Arial"/>
              <a:buChar char="•"/>
            </a:pPr>
            <a:r>
              <a:rPr lang="en-US" sz="2800" b="0" strike="noStrike" spc="-1">
                <a:solidFill>
                  <a:srgbClr val="C00000"/>
                </a:solidFill>
                <a:latin typeface="Calibri"/>
              </a:rPr>
              <a:t>create-react-app</a:t>
            </a:r>
            <a:r>
              <a:rPr lang="en-US" sz="2800" b="0" strike="noStrike" spc="-1">
                <a:solidFill>
                  <a:srgbClr val="000000"/>
                </a:solidFill>
                <a:latin typeface="Calibri"/>
              </a:rPr>
              <a:t> includes built tools such as webpack, Babel, and ESLint.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Components</a:t>
            </a:r>
            <a:endParaRPr lang="en-US" sz="6000" b="0" strike="noStrike" spc="-1">
              <a:solidFill>
                <a:srgbClr val="000000"/>
              </a:solidFill>
              <a:latin typeface="Calibri"/>
            </a:endParaRPr>
          </a:p>
        </p:txBody>
      </p:sp>
      <p:sp>
        <p:nvSpPr>
          <p:cNvPr id="175"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React Components</a:t>
            </a:r>
            <a:endParaRPr lang="en-US" sz="4400" b="0" strike="noStrike" spc="-1">
              <a:solidFill>
                <a:srgbClr val="000000"/>
              </a:solidFill>
              <a:latin typeface="Calibri"/>
            </a:endParaRPr>
          </a:p>
        </p:txBody>
      </p:sp>
      <p:sp>
        <p:nvSpPr>
          <p:cNvPr id="177"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Components are like functions that return HTML elements.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Components are independent and reusable bits of code. They serve the same purpose as JavaScript functions, but work in isolation and return HTML.</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Components come in four types, Class components, Function components, Pure Components and High Order Componenets.</a:t>
            </a:r>
            <a:r>
              <a:rPr sz="2800"/>
              <a:t/>
            </a:r>
            <a:br>
              <a:rPr sz="2800"/>
            </a:br>
            <a:r>
              <a:rPr lang="en-US" sz="2800" b="0" strike="noStrike" spc="-1">
                <a:solidFill>
                  <a:srgbClr val="000000"/>
                </a:solidFill>
                <a:latin typeface="Calibri"/>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1. Class Components</a:t>
            </a:r>
            <a:endParaRPr lang="en-US" sz="4400" b="0" strike="noStrike" spc="-1">
              <a:solidFill>
                <a:srgbClr val="000000"/>
              </a:solidFill>
              <a:latin typeface="Calibri"/>
            </a:endParaRPr>
          </a:p>
        </p:txBody>
      </p:sp>
      <p:sp>
        <p:nvSpPr>
          <p:cNvPr id="179"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When creating a React component, the component's name </a:t>
            </a:r>
            <a:r>
              <a:rPr lang="en-US" sz="2800" b="0" i="1" strike="noStrike" spc="-1">
                <a:solidFill>
                  <a:srgbClr val="000000"/>
                </a:solidFill>
                <a:latin typeface="Calibri"/>
              </a:rPr>
              <a:t>MUST</a:t>
            </a:r>
            <a:r>
              <a:rPr lang="en-US" sz="2800" b="0" strike="noStrike" spc="-1">
                <a:solidFill>
                  <a:srgbClr val="000000"/>
                </a:solidFill>
                <a:latin typeface="Calibri"/>
              </a:rPr>
              <a:t> start with an upper case letter.</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A class component must include the extends </a:t>
            </a:r>
            <a:r>
              <a:rPr lang="en-US" sz="2800" b="0" strike="noStrike" spc="-1">
                <a:solidFill>
                  <a:srgbClr val="C00000"/>
                </a:solidFill>
                <a:latin typeface="Calibri"/>
              </a:rPr>
              <a:t>React.Component </a:t>
            </a:r>
            <a:r>
              <a:rPr lang="en-US" sz="2800" b="0" strike="noStrike" spc="-1">
                <a:solidFill>
                  <a:srgbClr val="000000"/>
                </a:solidFill>
                <a:latin typeface="Calibri"/>
              </a:rPr>
              <a:t>statement. This statement creates an inheritance to </a:t>
            </a:r>
            <a:r>
              <a:rPr lang="en-US" sz="2800" b="0" strike="noStrike" spc="-1">
                <a:solidFill>
                  <a:srgbClr val="C00000"/>
                </a:solidFill>
                <a:latin typeface="Calibri"/>
              </a:rPr>
              <a:t>React.Component</a:t>
            </a:r>
            <a:r>
              <a:rPr lang="en-US" sz="2800" b="0" strike="noStrike" spc="-1">
                <a:solidFill>
                  <a:srgbClr val="000000"/>
                </a:solidFill>
                <a:latin typeface="Calibri"/>
              </a:rPr>
              <a:t>, and gives your component access to </a:t>
            </a:r>
            <a:r>
              <a:rPr lang="en-US" sz="2800" b="0" strike="noStrike" spc="-1">
                <a:solidFill>
                  <a:srgbClr val="C00000"/>
                </a:solidFill>
                <a:latin typeface="Calibri"/>
              </a:rPr>
              <a:t>React.Component's </a:t>
            </a:r>
            <a:r>
              <a:rPr lang="en-US" sz="2800" b="0" strike="noStrike" spc="-1">
                <a:solidFill>
                  <a:srgbClr val="000000"/>
                </a:solidFill>
                <a:latin typeface="Calibri"/>
              </a:rPr>
              <a:t>functions.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component also requires a render() method, this method returns HTML.</a:t>
            </a: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180" name="Picture 3"/>
          <p:cNvPicPr/>
          <p:nvPr/>
        </p:nvPicPr>
        <p:blipFill>
          <a:blip r:embed="rId2"/>
          <a:stretch/>
        </p:blipFill>
        <p:spPr>
          <a:xfrm>
            <a:off x="2804040" y="5000760"/>
            <a:ext cx="4517280" cy="1653840"/>
          </a:xfrm>
          <a:prstGeom prst="rect">
            <a:avLst/>
          </a:prstGeom>
          <a:ln w="0">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2. Function Component</a:t>
            </a:r>
            <a:endParaRPr lang="en-US" sz="4400" b="0" strike="noStrike" spc="-1">
              <a:solidFill>
                <a:srgbClr val="000000"/>
              </a:solidFill>
              <a:latin typeface="Calibri"/>
            </a:endParaRPr>
          </a:p>
        </p:txBody>
      </p:sp>
      <p:sp>
        <p:nvSpPr>
          <p:cNvPr id="182"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A Function component also returns HTML, and behaves much the same way as a Class component, but Function components can be written using much less code, are easier to understand.</a:t>
            </a:r>
          </a:p>
          <a:p>
            <a:pPr>
              <a:lnSpc>
                <a:spcPct val="90000"/>
              </a:lnSpc>
              <a:spcBef>
                <a:spcPts val="1001"/>
              </a:spcBef>
              <a:buNone/>
            </a:pPr>
            <a:endParaRPr lang="en-US" sz="2800" b="0" strike="noStrike" spc="-1">
              <a:solidFill>
                <a:srgbClr val="000000"/>
              </a:solidFill>
              <a:latin typeface="Calibri"/>
            </a:endParaRPr>
          </a:p>
        </p:txBody>
      </p:sp>
      <p:pic>
        <p:nvPicPr>
          <p:cNvPr id="183" name="Picture 3"/>
          <p:cNvPicPr/>
          <p:nvPr/>
        </p:nvPicPr>
        <p:blipFill>
          <a:blip r:embed="rId2"/>
          <a:stretch/>
        </p:blipFill>
        <p:spPr>
          <a:xfrm>
            <a:off x="1434600" y="3267720"/>
            <a:ext cx="3877560" cy="1032840"/>
          </a:xfrm>
          <a:prstGeom prst="rect">
            <a:avLst/>
          </a:prstGeom>
          <a:ln w="0">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3. Pure Components</a:t>
            </a:r>
            <a:endParaRPr lang="en-US" sz="4400" b="0" strike="noStrike" spc="-1">
              <a:solidFill>
                <a:srgbClr val="000000"/>
              </a:solidFill>
              <a:latin typeface="Calibri"/>
            </a:endParaRPr>
          </a:p>
        </p:txBody>
      </p:sp>
      <p:sp>
        <p:nvSpPr>
          <p:cNvPr id="185" name="PlaceHolder 2"/>
          <p:cNvSpPr>
            <a:spLocks noGrp="1"/>
          </p:cNvSpPr>
          <p:nvPr>
            <p:ph/>
          </p:nvPr>
        </p:nvSpPr>
        <p:spPr>
          <a:xfrm>
            <a:off x="838080" y="1825560"/>
            <a:ext cx="10515240" cy="4350960"/>
          </a:xfrm>
          <a:prstGeom prst="rect">
            <a:avLst/>
          </a:prstGeom>
          <a:noFill/>
          <a:ln w="0">
            <a:noFill/>
          </a:ln>
        </p:spPr>
        <p:txBody>
          <a:bodyPr anchor="t">
            <a:normAutofit fontScale="97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Pure components are like better functional components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pure components perform </a:t>
            </a:r>
            <a:r>
              <a:rPr lang="en-US" sz="2800" b="1" i="1" strike="noStrike" spc="-1">
                <a:solidFill>
                  <a:srgbClr val="000000"/>
                </a:solidFill>
                <a:latin typeface="Calibri"/>
              </a:rPr>
              <a:t>shallow comparisons</a:t>
            </a:r>
            <a:r>
              <a:rPr lang="en-US" sz="2800" b="0" strike="noStrike" spc="-1">
                <a:solidFill>
                  <a:srgbClr val="000000"/>
                </a:solidFill>
                <a:latin typeface="Calibri"/>
              </a:rPr>
              <a:t> on state change</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If the previous </a:t>
            </a:r>
            <a:r>
              <a:rPr lang="en-US" sz="2800" b="0" strike="noStrike" spc="-1">
                <a:solidFill>
                  <a:srgbClr val="C00000"/>
                </a:solidFill>
                <a:latin typeface="Calibri"/>
              </a:rPr>
              <a:t>state </a:t>
            </a:r>
            <a:r>
              <a:rPr lang="en-US" sz="2800" b="0" strike="noStrike" spc="-1">
                <a:solidFill>
                  <a:srgbClr val="000000"/>
                </a:solidFill>
                <a:latin typeface="Calibri"/>
              </a:rPr>
              <a:t>and/or </a:t>
            </a:r>
            <a:r>
              <a:rPr lang="en-US" sz="2800" b="0" strike="noStrike" spc="-1">
                <a:solidFill>
                  <a:srgbClr val="C00000"/>
                </a:solidFill>
                <a:latin typeface="Calibri"/>
              </a:rPr>
              <a:t>props</a:t>
            </a:r>
            <a:r>
              <a:rPr lang="en-US" sz="2800" b="0" strike="noStrike" spc="-1">
                <a:solidFill>
                  <a:srgbClr val="000000"/>
                </a:solidFill>
                <a:latin typeface="Calibri"/>
              </a:rPr>
              <a:t> are the same as the next, the component is not re-rendered.</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Components are usually re-rendered when:</a:t>
            </a: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setState()</a:t>
            </a:r>
            <a:r>
              <a:rPr lang="en-US" sz="2400" b="0" strike="noStrike" spc="-1">
                <a:solidFill>
                  <a:srgbClr val="000000"/>
                </a:solidFill>
                <a:latin typeface="Calibri"/>
              </a:rPr>
              <a:t> is called</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props values are updated</a:t>
            </a: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forceUpdate()</a:t>
            </a:r>
            <a:r>
              <a:rPr lang="en-US" sz="2400" b="0" strike="noStrike" spc="-1">
                <a:solidFill>
                  <a:srgbClr val="000000"/>
                </a:solidFill>
                <a:latin typeface="Calibri"/>
              </a:rPr>
              <a:t> is called</a:t>
            </a:r>
          </a:p>
          <a:p>
            <a:pPr>
              <a:lnSpc>
                <a:spcPct val="90000"/>
              </a:lnSpc>
              <a:spcBef>
                <a:spcPts val="1001"/>
              </a:spcBef>
              <a:buNone/>
            </a:pPr>
            <a:endParaRPr lang="en-US" sz="2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4. Higher order components</a:t>
            </a:r>
            <a:endParaRPr lang="en-US" sz="4400" b="0" strike="noStrike" spc="-1">
              <a:solidFill>
                <a:srgbClr val="000000"/>
              </a:solidFill>
              <a:latin typeface="Calibri"/>
            </a:endParaRPr>
          </a:p>
        </p:txBody>
      </p:sp>
      <p:sp>
        <p:nvSpPr>
          <p:cNvPr id="187" name="PlaceHolder 2"/>
          <p:cNvSpPr>
            <a:spLocks noGrp="1"/>
          </p:cNvSpPr>
          <p:nvPr>
            <p:ph/>
          </p:nvPr>
        </p:nvSpPr>
        <p:spPr>
          <a:xfrm>
            <a:off x="838080" y="131868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Higher-order components(HOC) is an advanced technique in React for reusing component logic</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It is not a React component you can find in the API.</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Basically, HOCs are functions that return a component(s).</a:t>
            </a:r>
          </a:p>
        </p:txBody>
      </p:sp>
      <p:pic>
        <p:nvPicPr>
          <p:cNvPr id="188" name="Picture 3"/>
          <p:cNvPicPr/>
          <p:nvPr/>
        </p:nvPicPr>
        <p:blipFill>
          <a:blip r:embed="rId2"/>
          <a:stretch/>
        </p:blipFill>
        <p:spPr>
          <a:xfrm>
            <a:off x="2407680" y="3200040"/>
            <a:ext cx="6372360" cy="3518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Conclusion</a:t>
            </a:r>
            <a:endParaRPr lang="en-US" sz="4400" b="0" strike="noStrike" spc="-1">
              <a:solidFill>
                <a:srgbClr val="000000"/>
              </a:solidFill>
              <a:latin typeface="Calibri"/>
            </a:endParaRPr>
          </a:p>
        </p:txBody>
      </p:sp>
      <p:sp>
        <p:nvSpPr>
          <p:cNvPr id="190"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Calibri"/>
              </a:rPr>
              <a:t>Functional Components </a:t>
            </a:r>
            <a:r>
              <a:rPr lang="en-US" sz="2800" b="0" strike="noStrike" spc="-1">
                <a:solidFill>
                  <a:srgbClr val="000000"/>
                </a:solidFill>
                <a:latin typeface="Calibri"/>
              </a:rPr>
              <a:t>— functions that return JSX. Can do more stuff with React Hooks.</a:t>
            </a:r>
          </a:p>
          <a:p>
            <a:pPr marL="228600" indent="-228600">
              <a:lnSpc>
                <a:spcPct val="90000"/>
              </a:lnSpc>
              <a:spcBef>
                <a:spcPts val="1001"/>
              </a:spcBef>
              <a:buClr>
                <a:srgbClr val="000000"/>
              </a:buClr>
              <a:buFont typeface="Arial"/>
              <a:buChar char="•"/>
            </a:pPr>
            <a:r>
              <a:rPr lang="en-US" sz="2800" b="1" strike="noStrike" spc="-1">
                <a:solidFill>
                  <a:srgbClr val="000000"/>
                </a:solidFill>
                <a:latin typeface="Calibri"/>
              </a:rPr>
              <a:t>Class Components </a:t>
            </a:r>
            <a:r>
              <a:rPr lang="en-US" sz="2800" b="0" strike="noStrike" spc="-1">
                <a:solidFill>
                  <a:srgbClr val="000000"/>
                </a:solidFill>
                <a:latin typeface="Calibri"/>
              </a:rPr>
              <a:t>— classes that can manipulate state, props, and lifecycle methods.</a:t>
            </a:r>
          </a:p>
          <a:p>
            <a:pPr marL="228600" indent="-228600">
              <a:lnSpc>
                <a:spcPct val="90000"/>
              </a:lnSpc>
              <a:spcBef>
                <a:spcPts val="1001"/>
              </a:spcBef>
              <a:buClr>
                <a:srgbClr val="000000"/>
              </a:buClr>
              <a:buFont typeface="Arial"/>
              <a:buChar char="•"/>
            </a:pPr>
            <a:r>
              <a:rPr lang="en-US" sz="2800" b="1" strike="noStrike" spc="-1">
                <a:solidFill>
                  <a:srgbClr val="000000"/>
                </a:solidFill>
                <a:latin typeface="Calibri"/>
              </a:rPr>
              <a:t>Pure Components </a:t>
            </a:r>
            <a:r>
              <a:rPr lang="en-US" sz="2800" b="0" strike="noStrike" spc="-1">
                <a:solidFill>
                  <a:srgbClr val="000000"/>
                </a:solidFill>
                <a:latin typeface="Calibri"/>
              </a:rPr>
              <a:t>— functional components that performs </a:t>
            </a:r>
            <a:r>
              <a:rPr lang="en-US" sz="2800" b="0" strike="noStrike" spc="-1">
                <a:solidFill>
                  <a:srgbClr val="C00000"/>
                </a:solidFill>
                <a:latin typeface="Calibri"/>
              </a:rPr>
              <a:t>shouldComponentUpdate()</a:t>
            </a:r>
            <a:r>
              <a:rPr lang="en-US" sz="2800" b="0" strike="noStrike" spc="-1">
                <a:solidFill>
                  <a:srgbClr val="000000"/>
                </a:solidFill>
                <a:latin typeface="Calibri"/>
              </a:rPr>
              <a:t> automatically. Re-renders only if state or props is different from previous state or props.</a:t>
            </a:r>
          </a:p>
          <a:p>
            <a:pPr marL="228600" indent="-228600">
              <a:lnSpc>
                <a:spcPct val="90000"/>
              </a:lnSpc>
              <a:spcBef>
                <a:spcPts val="1001"/>
              </a:spcBef>
              <a:buClr>
                <a:srgbClr val="000000"/>
              </a:buClr>
              <a:buFont typeface="Arial"/>
              <a:buChar char="•"/>
            </a:pPr>
            <a:r>
              <a:rPr lang="en-US" sz="2800" b="1" strike="noStrike" spc="-1">
                <a:solidFill>
                  <a:srgbClr val="000000"/>
                </a:solidFill>
                <a:latin typeface="Calibri"/>
              </a:rPr>
              <a:t>Higher-Order Components </a:t>
            </a:r>
            <a:r>
              <a:rPr lang="en-US" sz="2800" b="0" strike="noStrike" spc="-1">
                <a:solidFill>
                  <a:srgbClr val="000000"/>
                </a:solidFill>
                <a:latin typeface="Calibri"/>
              </a:rPr>
              <a:t>— functions that return one or multiple components, depending on array data.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Rendering a Component</a:t>
            </a:r>
            <a:endParaRPr lang="en-US" sz="4400" b="0" strike="noStrike" spc="-1">
              <a:solidFill>
                <a:srgbClr val="000000"/>
              </a:solidFill>
              <a:latin typeface="Calibri"/>
            </a:endParaRPr>
          </a:p>
        </p:txBody>
      </p:sp>
      <p:sp>
        <p:nvSpPr>
          <p:cNvPr id="192"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Now our React application has a component called Car, which returns an </a:t>
            </a:r>
            <a:r>
              <a:rPr lang="en-US" sz="2800" b="0" strike="noStrike" spc="-1">
                <a:solidFill>
                  <a:srgbClr val="C00000"/>
                </a:solidFill>
                <a:latin typeface="Calibri"/>
              </a:rPr>
              <a:t>&lt;h2</a:t>
            </a:r>
            <a:r>
              <a:rPr lang="en-US" sz="2800" b="0" strike="noStrike" spc="-1">
                <a:solidFill>
                  <a:srgbClr val="000000"/>
                </a:solidFill>
                <a:latin typeface="Calibri"/>
              </a:rPr>
              <a:t>&gt; element.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To use this component in your application, use similar syntax as normal HTML: </a:t>
            </a:r>
            <a:r>
              <a:rPr lang="en-US" sz="2800" b="0" strike="noStrike" spc="-1">
                <a:solidFill>
                  <a:srgbClr val="C00000"/>
                </a:solidFill>
                <a:latin typeface="Calibri"/>
              </a:rPr>
              <a:t>&lt;Car /&gt;</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193" name="Picture 5"/>
          <p:cNvPicPr/>
          <p:nvPr/>
        </p:nvPicPr>
        <p:blipFill>
          <a:blip r:embed="rId2"/>
          <a:stretch/>
        </p:blipFill>
        <p:spPr>
          <a:xfrm>
            <a:off x="1386360" y="3738960"/>
            <a:ext cx="6024960" cy="2179080"/>
          </a:xfrm>
          <a:prstGeom prst="rect">
            <a:avLst/>
          </a:prstGeom>
          <a:ln w="0">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Components in Components</a:t>
            </a:r>
            <a:endParaRPr lang="en-US" sz="4400" b="0" strike="noStrike" spc="-1">
              <a:solidFill>
                <a:srgbClr val="000000"/>
              </a:solidFill>
              <a:latin typeface="Calibri"/>
            </a:endParaRPr>
          </a:p>
        </p:txBody>
      </p:sp>
      <p:pic>
        <p:nvPicPr>
          <p:cNvPr id="195" name="Content Placeholder 4"/>
          <p:cNvPicPr/>
          <p:nvPr/>
        </p:nvPicPr>
        <p:blipFill>
          <a:blip r:embed="rId2"/>
          <a:stretch/>
        </p:blipFill>
        <p:spPr>
          <a:xfrm>
            <a:off x="1377360" y="1815480"/>
            <a:ext cx="6335280" cy="3836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Components in Files</a:t>
            </a:r>
            <a:endParaRPr lang="en-US" sz="4400" b="0" strike="noStrike" spc="-1">
              <a:solidFill>
                <a:srgbClr val="000000"/>
              </a:solidFill>
              <a:latin typeface="Calibri"/>
            </a:endParaRPr>
          </a:p>
        </p:txBody>
      </p:sp>
      <p:sp>
        <p:nvSpPr>
          <p:cNvPr id="197"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is all about re-using code, and it is recommended to split your components into separate files.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To do that, create a new file with a </a:t>
            </a:r>
            <a:r>
              <a:rPr lang="en-US" sz="2800" b="0" strike="noStrike" spc="-1">
                <a:solidFill>
                  <a:srgbClr val="C00000"/>
                </a:solidFill>
                <a:latin typeface="Calibri"/>
              </a:rPr>
              <a:t>.js</a:t>
            </a:r>
            <a:r>
              <a:rPr lang="en-US" sz="2800" b="0" strike="noStrike" spc="-1">
                <a:solidFill>
                  <a:srgbClr val="000000"/>
                </a:solidFill>
                <a:latin typeface="Calibri"/>
              </a:rPr>
              <a:t> file extension and put the code inside it:</a:t>
            </a: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198" name="Picture 4"/>
          <p:cNvPicPr/>
          <p:nvPr/>
        </p:nvPicPr>
        <p:blipFill>
          <a:blip r:embed="rId2"/>
          <a:stretch/>
        </p:blipFill>
        <p:spPr>
          <a:xfrm>
            <a:off x="3738600" y="5978520"/>
            <a:ext cx="4714560" cy="333000"/>
          </a:xfrm>
          <a:prstGeom prst="rect">
            <a:avLst/>
          </a:prstGeom>
          <a:ln w="0">
            <a:noFill/>
          </a:ln>
        </p:spPr>
      </p:pic>
      <p:pic>
        <p:nvPicPr>
          <p:cNvPr id="199" name="Picture 5"/>
          <p:cNvPicPr/>
          <p:nvPr/>
        </p:nvPicPr>
        <p:blipFill>
          <a:blip r:embed="rId3"/>
          <a:stretch/>
        </p:blipFill>
        <p:spPr>
          <a:xfrm>
            <a:off x="838080" y="4171320"/>
            <a:ext cx="3336480" cy="1399320"/>
          </a:xfrm>
          <a:prstGeom prst="rect">
            <a:avLst/>
          </a:prstGeom>
          <a:ln w="0">
            <a:solidFill>
              <a:srgbClr val="000000"/>
            </a:solidFill>
          </a:ln>
        </p:spPr>
      </p:pic>
      <p:sp>
        <p:nvSpPr>
          <p:cNvPr id="200" name="TextBox 6"/>
          <p:cNvSpPr/>
          <p:nvPr/>
        </p:nvSpPr>
        <p:spPr>
          <a:xfrm>
            <a:off x="2066040" y="3851640"/>
            <a:ext cx="7700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Car.js</a:t>
            </a:r>
            <a:endParaRPr lang="en-US" sz="1800" b="0" strike="noStrike" spc="-1">
              <a:latin typeface="Arial"/>
            </a:endParaRPr>
          </a:p>
        </p:txBody>
      </p:sp>
      <p:pic>
        <p:nvPicPr>
          <p:cNvPr id="201" name="Picture 7"/>
          <p:cNvPicPr/>
          <p:nvPr/>
        </p:nvPicPr>
        <p:blipFill>
          <a:blip r:embed="rId4"/>
          <a:stretch/>
        </p:blipFill>
        <p:spPr>
          <a:xfrm>
            <a:off x="5608800" y="4190040"/>
            <a:ext cx="5495400" cy="1380600"/>
          </a:xfrm>
          <a:prstGeom prst="rect">
            <a:avLst/>
          </a:prstGeom>
          <a:ln w="0">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2" descr="undefined"/>
          <p:cNvPicPr/>
          <p:nvPr/>
        </p:nvPicPr>
        <p:blipFill>
          <a:blip r:embed="rId3"/>
          <a:stretch/>
        </p:blipFill>
        <p:spPr>
          <a:xfrm>
            <a:off x="7175160" y="3429000"/>
            <a:ext cx="4940640" cy="3365640"/>
          </a:xfrm>
          <a:prstGeom prst="rect">
            <a:avLst/>
          </a:prstGeom>
          <a:ln w="0">
            <a:noFill/>
          </a:ln>
        </p:spPr>
      </p:pic>
      <p:sp>
        <p:nvSpPr>
          <p:cNvPr id="9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Why React?</a:t>
            </a:r>
            <a:endParaRPr lang="en-US" sz="4400" b="0" strike="noStrike" spc="-1">
              <a:solidFill>
                <a:srgbClr val="000000"/>
              </a:solidFill>
              <a:latin typeface="Calibri"/>
            </a:endParaRPr>
          </a:p>
        </p:txBody>
      </p:sp>
      <p:sp>
        <p:nvSpPr>
          <p:cNvPr id="96"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Complexity of two-way data binding</a:t>
            </a: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Bad UX from using "cascading updates" of DOM tree</a:t>
            </a: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A lot of data on a page changing over time</a:t>
            </a: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Complexity of Facebook's UI architecture</a:t>
            </a: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Shift from MVC mentality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React Componenet Hierarchy</a:t>
            </a:r>
            <a:endParaRPr lang="en-US" sz="4400" b="0" strike="noStrike" spc="-1">
              <a:solidFill>
                <a:srgbClr val="000000"/>
              </a:solidFill>
              <a:latin typeface="Calibri"/>
            </a:endParaRPr>
          </a:p>
        </p:txBody>
      </p:sp>
      <p:pic>
        <p:nvPicPr>
          <p:cNvPr id="203" name="Picture 2" descr="Everything you need to know about React's Context API | by Rakshit Soral |  HackerNoon.com | Medium"/>
          <p:cNvPicPr/>
          <p:nvPr/>
        </p:nvPicPr>
        <p:blipFill>
          <a:blip r:embed="rId2"/>
          <a:stretch/>
        </p:blipFill>
        <p:spPr>
          <a:xfrm>
            <a:off x="3054600" y="1825560"/>
            <a:ext cx="6082920" cy="4350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Props</a:t>
            </a:r>
            <a:endParaRPr lang="en-US" sz="6000" b="0" strike="noStrike" spc="-1">
              <a:solidFill>
                <a:srgbClr val="000000"/>
              </a:solidFill>
              <a:latin typeface="Calibri"/>
            </a:endParaRPr>
          </a:p>
        </p:txBody>
      </p:sp>
      <p:sp>
        <p:nvSpPr>
          <p:cNvPr id="205"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Props</a:t>
            </a:r>
            <a:endParaRPr lang="en-US" sz="4400" b="0" strike="noStrike" spc="-1">
              <a:solidFill>
                <a:srgbClr val="000000"/>
              </a:solidFill>
              <a:latin typeface="Calibri"/>
            </a:endParaRPr>
          </a:p>
        </p:txBody>
      </p:sp>
      <p:sp>
        <p:nvSpPr>
          <p:cNvPr id="207"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Props are arguments passed into React components.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Props are passed to components via HTML attributes.</a:t>
            </a:r>
          </a:p>
        </p:txBody>
      </p:sp>
      <p:pic>
        <p:nvPicPr>
          <p:cNvPr id="208" name="Picture 3"/>
          <p:cNvPicPr/>
          <p:nvPr/>
        </p:nvPicPr>
        <p:blipFill>
          <a:blip r:embed="rId2"/>
          <a:stretch/>
        </p:blipFill>
        <p:spPr>
          <a:xfrm>
            <a:off x="4428360" y="5927400"/>
            <a:ext cx="3335040" cy="498960"/>
          </a:xfrm>
          <a:prstGeom prst="rect">
            <a:avLst/>
          </a:prstGeom>
          <a:ln w="0">
            <a:noFill/>
          </a:ln>
        </p:spPr>
      </p:pic>
      <p:pic>
        <p:nvPicPr>
          <p:cNvPr id="209" name="Picture 4"/>
          <p:cNvPicPr/>
          <p:nvPr/>
        </p:nvPicPr>
        <p:blipFill>
          <a:blip r:embed="rId3"/>
          <a:stretch/>
        </p:blipFill>
        <p:spPr>
          <a:xfrm>
            <a:off x="1878480" y="2735280"/>
            <a:ext cx="5975280" cy="821520"/>
          </a:xfrm>
          <a:prstGeom prst="rect">
            <a:avLst/>
          </a:prstGeom>
          <a:ln w="0">
            <a:noFill/>
          </a:ln>
        </p:spPr>
      </p:pic>
      <p:pic>
        <p:nvPicPr>
          <p:cNvPr id="210" name="Picture 6"/>
          <p:cNvPicPr/>
          <p:nvPr/>
        </p:nvPicPr>
        <p:blipFill>
          <a:blip r:embed="rId4"/>
          <a:stretch/>
        </p:blipFill>
        <p:spPr>
          <a:xfrm>
            <a:off x="1969560" y="3542760"/>
            <a:ext cx="6387840" cy="1262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Pass Data</a:t>
            </a:r>
            <a:endParaRPr lang="en-US" sz="4400" b="0" strike="noStrike" spc="-1">
              <a:solidFill>
                <a:srgbClr val="000000"/>
              </a:solidFill>
              <a:latin typeface="Calibri"/>
            </a:endParaRPr>
          </a:p>
        </p:txBody>
      </p:sp>
      <p:sp>
        <p:nvSpPr>
          <p:cNvPr id="212" name="PlaceHolder 2"/>
          <p:cNvSpPr>
            <a:spLocks noGrp="1"/>
          </p:cNvSpPr>
          <p:nvPr>
            <p:ph/>
          </p:nvPr>
        </p:nvSpPr>
        <p:spPr>
          <a:xfrm>
            <a:off x="838080" y="143532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Props are also how you pass data from one component to another, as parameters.</a:t>
            </a:r>
          </a:p>
        </p:txBody>
      </p:sp>
      <p:pic>
        <p:nvPicPr>
          <p:cNvPr id="213" name="Picture 3"/>
          <p:cNvPicPr/>
          <p:nvPr/>
        </p:nvPicPr>
        <p:blipFill>
          <a:blip r:embed="rId2"/>
          <a:stretch/>
        </p:blipFill>
        <p:spPr>
          <a:xfrm>
            <a:off x="1185120" y="2314800"/>
            <a:ext cx="6609960" cy="4152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Default props</a:t>
            </a:r>
            <a:endParaRPr lang="en-US" sz="4400" b="0" strike="noStrike" spc="-1">
              <a:solidFill>
                <a:srgbClr val="000000"/>
              </a:solidFill>
              <a:latin typeface="Calibri"/>
            </a:endParaRPr>
          </a:p>
        </p:txBody>
      </p:sp>
      <p:sp>
        <p:nvSpPr>
          <p:cNvPr id="215"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defaultProps is a React component property that allows you to set default values for the props argument. </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If the prop property is passed, it will be changed. </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defaultProps can be defined as a property on the component class itself, to set the default props for the class.</a:t>
            </a:r>
            <a:r>
              <a:rPr sz="2800"/>
              <a:t/>
            </a:r>
            <a:br>
              <a:rPr sz="2800"/>
            </a:br>
            <a:r>
              <a:rPr lang="en-US" sz="2800" b="0" strike="noStrike" spc="-1">
                <a:solidFill>
                  <a:srgbClr val="000000"/>
                </a:solidFill>
                <a:latin typeface="Calibri"/>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defaultProps example</a:t>
            </a:r>
            <a:endParaRPr lang="en-US" sz="4400" b="0" strike="noStrike" spc="-1">
              <a:solidFill>
                <a:srgbClr val="000000"/>
              </a:solidFill>
              <a:latin typeface="Calibri"/>
            </a:endParaRPr>
          </a:p>
        </p:txBody>
      </p:sp>
      <p:pic>
        <p:nvPicPr>
          <p:cNvPr id="217" name="Content Placeholder 3"/>
          <p:cNvPicPr/>
          <p:nvPr/>
        </p:nvPicPr>
        <p:blipFill>
          <a:blip r:embed="rId2"/>
          <a:stretch/>
        </p:blipFill>
        <p:spPr>
          <a:xfrm>
            <a:off x="1555920" y="1599480"/>
            <a:ext cx="6261120" cy="4470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Events</a:t>
            </a:r>
            <a:endParaRPr lang="en-US" sz="6000" b="0" strike="noStrike" spc="-1">
              <a:solidFill>
                <a:srgbClr val="000000"/>
              </a:solidFill>
              <a:latin typeface="Calibri"/>
            </a:endParaRPr>
          </a:p>
        </p:txBody>
      </p:sp>
      <p:sp>
        <p:nvSpPr>
          <p:cNvPr id="219"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React Events</a:t>
            </a:r>
            <a:endParaRPr lang="en-US" sz="4400" b="0" strike="noStrike" spc="-1">
              <a:solidFill>
                <a:srgbClr val="000000"/>
              </a:solidFill>
              <a:latin typeface="Calibri"/>
            </a:endParaRPr>
          </a:p>
        </p:txBody>
      </p:sp>
      <p:sp>
        <p:nvSpPr>
          <p:cNvPr id="221"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Just like HTML DOM events, React can perform actions based on user events.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has the same events as HTML: click, change, mouseover etc.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Adding Events</a:t>
            </a:r>
            <a:endParaRPr lang="en-US" sz="4400" b="0" strike="noStrike" spc="-1">
              <a:solidFill>
                <a:srgbClr val="000000"/>
              </a:solidFill>
              <a:latin typeface="Calibri"/>
            </a:endParaRPr>
          </a:p>
        </p:txBody>
      </p:sp>
      <p:sp>
        <p:nvSpPr>
          <p:cNvPr id="223"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events are written in </a:t>
            </a:r>
            <a:r>
              <a:rPr lang="en-US" sz="2800" b="0" strike="noStrike" spc="-1">
                <a:solidFill>
                  <a:srgbClr val="C00000"/>
                </a:solidFill>
                <a:latin typeface="Calibri"/>
              </a:rPr>
              <a:t>camelCase </a:t>
            </a:r>
            <a:r>
              <a:rPr lang="en-US" sz="2800" b="0" strike="noStrike" spc="-1">
                <a:solidFill>
                  <a:srgbClr val="000000"/>
                </a:solidFill>
                <a:latin typeface="Calibri"/>
              </a:rPr>
              <a:t>syntax:</a:t>
            </a:r>
          </a:p>
          <a:p>
            <a:pPr marL="228600" indent="-228600">
              <a:lnSpc>
                <a:spcPct val="90000"/>
              </a:lnSpc>
              <a:spcBef>
                <a:spcPts val="1001"/>
              </a:spcBef>
              <a:buClr>
                <a:srgbClr val="C00000"/>
              </a:buClr>
              <a:buFont typeface="Arial"/>
              <a:buChar char="•"/>
            </a:pPr>
            <a:r>
              <a:rPr lang="en-US" sz="2800" b="0" strike="noStrike" spc="-1">
                <a:solidFill>
                  <a:srgbClr val="C00000"/>
                </a:solidFill>
                <a:latin typeface="Calibri"/>
              </a:rPr>
              <a:t>onClick </a:t>
            </a:r>
            <a:r>
              <a:rPr lang="en-US" sz="2800" b="0" strike="noStrike" spc="-1">
                <a:solidFill>
                  <a:srgbClr val="000000"/>
                </a:solidFill>
                <a:latin typeface="Calibri"/>
              </a:rPr>
              <a:t>instead of </a:t>
            </a:r>
            <a:r>
              <a:rPr lang="en-US" sz="2800" b="0" strike="noStrike" spc="-1">
                <a:solidFill>
                  <a:srgbClr val="C00000"/>
                </a:solidFill>
                <a:latin typeface="Calibri"/>
              </a:rPr>
              <a:t>onclick</a:t>
            </a:r>
            <a:r>
              <a:rPr lang="en-US" sz="2800" b="0" strike="noStrike" spc="-1">
                <a:solidFill>
                  <a:srgbClr val="000000"/>
                </a:solidFill>
                <a:latin typeface="Calibri"/>
              </a:rPr>
              <a: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event handlers are written inside curly braces:</a:t>
            </a:r>
          </a:p>
          <a:p>
            <a:pPr marL="228600" indent="-228600">
              <a:lnSpc>
                <a:spcPct val="90000"/>
              </a:lnSpc>
              <a:spcBef>
                <a:spcPts val="1001"/>
              </a:spcBef>
              <a:buClr>
                <a:srgbClr val="C00000"/>
              </a:buClr>
              <a:buFont typeface="Arial"/>
              <a:buChar char="•"/>
            </a:pPr>
            <a:r>
              <a:rPr lang="en-US" sz="2800" b="0" strike="noStrike" spc="-1">
                <a:solidFill>
                  <a:srgbClr val="C00000"/>
                </a:solidFill>
                <a:latin typeface="Calibri"/>
              </a:rPr>
              <a:t>onClick={shoot}  </a:t>
            </a:r>
            <a:r>
              <a:rPr lang="en-US" sz="2800" b="0" strike="noStrike" spc="-1">
                <a:solidFill>
                  <a:srgbClr val="000000"/>
                </a:solidFill>
                <a:latin typeface="Calibri"/>
              </a:rPr>
              <a:t>instead of </a:t>
            </a:r>
            <a:r>
              <a:rPr lang="en-US" sz="2800" b="0" strike="noStrike" spc="-1">
                <a:solidFill>
                  <a:srgbClr val="C00000"/>
                </a:solidFill>
                <a:latin typeface="Calibri"/>
              </a:rPr>
              <a:t>onClick="shoot()".</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224" name="Picture 3"/>
          <p:cNvPicPr/>
          <p:nvPr/>
        </p:nvPicPr>
        <p:blipFill>
          <a:blip r:embed="rId2"/>
          <a:stretch/>
        </p:blipFill>
        <p:spPr>
          <a:xfrm>
            <a:off x="1336680" y="3878640"/>
            <a:ext cx="6286680" cy="659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Example</a:t>
            </a:r>
            <a:endParaRPr lang="en-US" sz="4400" b="0" strike="noStrike" spc="-1">
              <a:solidFill>
                <a:srgbClr val="000000"/>
              </a:solidFill>
              <a:latin typeface="Calibri"/>
            </a:endParaRPr>
          </a:p>
        </p:txBody>
      </p:sp>
      <p:pic>
        <p:nvPicPr>
          <p:cNvPr id="226" name="Content Placeholder 3"/>
          <p:cNvPicPr/>
          <p:nvPr/>
        </p:nvPicPr>
        <p:blipFill>
          <a:blip r:embed="rId2"/>
          <a:stretch/>
        </p:blipFill>
        <p:spPr>
          <a:xfrm>
            <a:off x="970200" y="1924920"/>
            <a:ext cx="7846200" cy="3862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React - Installation</a:t>
            </a:r>
            <a:endParaRPr lang="en-US" sz="6000" b="0" strike="noStrike" spc="-1">
              <a:solidFill>
                <a:srgbClr val="000000"/>
              </a:solidFill>
              <a:latin typeface="Calibri"/>
            </a:endParaRPr>
          </a:p>
        </p:txBody>
      </p:sp>
      <p:sp>
        <p:nvSpPr>
          <p:cNvPr id="98"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Passing Arguments</a:t>
            </a:r>
            <a:endParaRPr lang="en-US" sz="4400" b="0" strike="noStrike" spc="-1">
              <a:solidFill>
                <a:srgbClr val="000000"/>
              </a:solidFill>
              <a:latin typeface="Calibri"/>
            </a:endParaRPr>
          </a:p>
        </p:txBody>
      </p:sp>
      <p:pic>
        <p:nvPicPr>
          <p:cNvPr id="228" name="Content Placeholder 3"/>
          <p:cNvPicPr/>
          <p:nvPr/>
        </p:nvPicPr>
        <p:blipFill>
          <a:blip r:embed="rId2"/>
          <a:stretch/>
        </p:blipFill>
        <p:spPr>
          <a:xfrm>
            <a:off x="968400" y="1690560"/>
            <a:ext cx="8729280" cy="4252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React State</a:t>
            </a:r>
            <a:endParaRPr lang="en-US" sz="6000" b="0" strike="noStrike" spc="-1">
              <a:solidFill>
                <a:srgbClr val="000000"/>
              </a:solidFill>
              <a:latin typeface="Calibri"/>
            </a:endParaRPr>
          </a:p>
        </p:txBody>
      </p:sp>
      <p:sp>
        <p:nvSpPr>
          <p:cNvPr id="230"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3" descr="What is state in React?"/>
          <p:cNvPicPr/>
          <p:nvPr/>
        </p:nvPicPr>
        <p:blipFill>
          <a:blip r:embed="rId3"/>
          <a:stretch/>
        </p:blipFill>
        <p:spPr>
          <a:xfrm>
            <a:off x="2203200" y="2893320"/>
            <a:ext cx="7301520" cy="3779280"/>
          </a:xfrm>
          <a:prstGeom prst="rect">
            <a:avLst/>
          </a:prstGeom>
          <a:ln w="0">
            <a:noFill/>
          </a:ln>
        </p:spPr>
      </p:pic>
      <p:sp>
        <p:nvSpPr>
          <p:cNvPr id="232"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React State</a:t>
            </a:r>
            <a:endParaRPr lang="en-US" sz="4400" b="0" strike="noStrike" spc="-1">
              <a:solidFill>
                <a:srgbClr val="000000"/>
              </a:solidFill>
              <a:latin typeface="Calibri"/>
            </a:endParaRPr>
          </a:p>
        </p:txBody>
      </p:sp>
      <p:sp>
        <p:nvSpPr>
          <p:cNvPr id="233"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components has a built-in state object.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state object is where you store property values that belongs to the component.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When the state object changes, the component re-renders.</a:t>
            </a: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State vs Props</a:t>
            </a:r>
            <a:endParaRPr lang="en-US" sz="4400" b="0" strike="noStrike" spc="-1">
              <a:solidFill>
                <a:srgbClr val="000000"/>
              </a:solidFill>
              <a:latin typeface="Calibri"/>
            </a:endParaRPr>
          </a:p>
        </p:txBody>
      </p:sp>
      <p:pic>
        <p:nvPicPr>
          <p:cNvPr id="235" name="Content Placeholder 3"/>
          <p:cNvPicPr/>
          <p:nvPr/>
        </p:nvPicPr>
        <p:blipFill>
          <a:blip r:embed="rId2"/>
          <a:stretch/>
        </p:blipFill>
        <p:spPr>
          <a:xfrm>
            <a:off x="2287080" y="1690560"/>
            <a:ext cx="7617240" cy="4412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Creating the </a:t>
            </a:r>
            <a:r>
              <a:rPr lang="en-US" sz="4400" b="0" strike="noStrike" spc="-1">
                <a:solidFill>
                  <a:srgbClr val="C00000"/>
                </a:solidFill>
                <a:latin typeface="Calibri Light"/>
              </a:rPr>
              <a:t>state </a:t>
            </a:r>
            <a:r>
              <a:rPr lang="en-US" sz="4400" b="0" strike="noStrike" spc="-1">
                <a:solidFill>
                  <a:srgbClr val="000000"/>
                </a:solidFill>
                <a:latin typeface="Calibri Light"/>
              </a:rPr>
              <a:t>Object</a:t>
            </a:r>
            <a:endParaRPr lang="en-US" sz="4400" b="0" strike="noStrike" spc="-1">
              <a:solidFill>
                <a:srgbClr val="000000"/>
              </a:solidFill>
              <a:latin typeface="Calibri"/>
            </a:endParaRPr>
          </a:p>
        </p:txBody>
      </p:sp>
      <p:sp>
        <p:nvSpPr>
          <p:cNvPr id="237" name="PlaceHolder 2"/>
          <p:cNvSpPr>
            <a:spLocks noGrp="1"/>
          </p:cNvSpPr>
          <p:nvPr>
            <p:ph/>
          </p:nvPr>
        </p:nvSpPr>
        <p:spPr>
          <a:xfrm>
            <a:off x="838080" y="142884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a:t>
            </a:r>
            <a:r>
              <a:rPr lang="en-US" sz="2800" b="0" strike="noStrike" spc="-1">
                <a:solidFill>
                  <a:srgbClr val="C00000"/>
                </a:solidFill>
                <a:latin typeface="Calibri"/>
              </a:rPr>
              <a:t>state</a:t>
            </a:r>
            <a:r>
              <a:rPr lang="en-US" sz="2800" b="0" strike="noStrike" spc="-1">
                <a:solidFill>
                  <a:srgbClr val="000000"/>
                </a:solidFill>
                <a:latin typeface="Calibri"/>
              </a:rPr>
              <a:t> object is initialized in the constructor:</a:t>
            </a:r>
          </a:p>
        </p:txBody>
      </p:sp>
      <p:pic>
        <p:nvPicPr>
          <p:cNvPr id="238" name="Picture 4"/>
          <p:cNvPicPr/>
          <p:nvPr/>
        </p:nvPicPr>
        <p:blipFill>
          <a:blip r:embed="rId2"/>
          <a:stretch/>
        </p:blipFill>
        <p:spPr>
          <a:xfrm>
            <a:off x="918000" y="2017440"/>
            <a:ext cx="4931640" cy="3737160"/>
          </a:xfrm>
          <a:prstGeom prst="rect">
            <a:avLst/>
          </a:prstGeom>
          <a:ln w="0">
            <a:noFill/>
          </a:ln>
        </p:spPr>
      </p:pic>
      <p:pic>
        <p:nvPicPr>
          <p:cNvPr id="239" name="Picture 5"/>
          <p:cNvPicPr/>
          <p:nvPr/>
        </p:nvPicPr>
        <p:blipFill>
          <a:blip r:embed="rId3"/>
          <a:stretch/>
        </p:blipFill>
        <p:spPr>
          <a:xfrm>
            <a:off x="6355800" y="2159640"/>
            <a:ext cx="4491720" cy="4536360"/>
          </a:xfrm>
          <a:prstGeom prst="rect">
            <a:avLst/>
          </a:prstGeom>
          <a:ln w="0">
            <a:noFill/>
          </a:ln>
        </p:spPr>
      </p:pic>
      <p:pic>
        <p:nvPicPr>
          <p:cNvPr id="240" name="Picture 6"/>
          <p:cNvPicPr/>
          <p:nvPr/>
        </p:nvPicPr>
        <p:blipFill>
          <a:blip r:embed="rId4"/>
          <a:stretch/>
        </p:blipFill>
        <p:spPr>
          <a:xfrm>
            <a:off x="6355800" y="1854720"/>
            <a:ext cx="4743000" cy="3045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Using the </a:t>
            </a:r>
            <a:r>
              <a:rPr lang="en-US" sz="4400" b="0" strike="noStrike" spc="-1">
                <a:solidFill>
                  <a:srgbClr val="C00000"/>
                </a:solidFill>
                <a:latin typeface="Calibri Light"/>
              </a:rPr>
              <a:t>state</a:t>
            </a:r>
            <a:r>
              <a:rPr lang="en-US" sz="4400" b="0" strike="noStrike" spc="-1">
                <a:solidFill>
                  <a:srgbClr val="000000"/>
                </a:solidFill>
                <a:latin typeface="Calibri Light"/>
              </a:rPr>
              <a:t> Object</a:t>
            </a:r>
            <a:endParaRPr lang="en-US" sz="4400" b="0" strike="noStrike" spc="-1">
              <a:solidFill>
                <a:srgbClr val="000000"/>
              </a:solidFill>
              <a:latin typeface="Calibri"/>
            </a:endParaRPr>
          </a:p>
        </p:txBody>
      </p:sp>
      <p:sp>
        <p:nvSpPr>
          <p:cNvPr id="242" name="PlaceHolder 2"/>
          <p:cNvSpPr>
            <a:spLocks noGrp="1"/>
          </p:cNvSpPr>
          <p:nvPr>
            <p:ph/>
          </p:nvPr>
        </p:nvSpPr>
        <p:spPr>
          <a:xfrm>
            <a:off x="691560" y="1690560"/>
            <a:ext cx="622332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Refer to the </a:t>
            </a:r>
            <a:r>
              <a:rPr lang="en-US" sz="2800" b="0" strike="noStrike" spc="-1">
                <a:solidFill>
                  <a:srgbClr val="C00000"/>
                </a:solidFill>
                <a:latin typeface="Calibri"/>
              </a:rPr>
              <a:t>state</a:t>
            </a:r>
            <a:r>
              <a:rPr lang="en-US" sz="2800" b="0" strike="noStrike" spc="-1">
                <a:solidFill>
                  <a:srgbClr val="000000"/>
                </a:solidFill>
                <a:latin typeface="Calibri"/>
              </a:rPr>
              <a:t> object anywhere in the component by using the </a:t>
            </a:r>
            <a:r>
              <a:rPr lang="en-US" sz="2800" b="0" strike="noStrike" spc="-1">
                <a:solidFill>
                  <a:srgbClr val="C00000"/>
                </a:solidFill>
                <a:latin typeface="Calibri"/>
              </a:rPr>
              <a:t>this.state.propertyname </a:t>
            </a:r>
            <a:r>
              <a:rPr lang="en-US" sz="2800" b="0" strike="noStrike" spc="-1">
                <a:solidFill>
                  <a:srgbClr val="000000"/>
                </a:solidFill>
                <a:latin typeface="Calibri"/>
              </a:rPr>
              <a:t>syntax:</a:t>
            </a:r>
          </a:p>
          <a:p>
            <a:pPr>
              <a:lnSpc>
                <a:spcPct val="90000"/>
              </a:lnSpc>
              <a:spcBef>
                <a:spcPts val="1001"/>
              </a:spcBef>
              <a:buNone/>
            </a:pPr>
            <a:endParaRPr lang="en-US" sz="2800" b="0" strike="noStrike" spc="-1">
              <a:solidFill>
                <a:srgbClr val="000000"/>
              </a:solidFill>
              <a:latin typeface="Calibri"/>
            </a:endParaRPr>
          </a:p>
        </p:txBody>
      </p:sp>
      <p:pic>
        <p:nvPicPr>
          <p:cNvPr id="243" name="Picture 4"/>
          <p:cNvPicPr/>
          <p:nvPr/>
        </p:nvPicPr>
        <p:blipFill>
          <a:blip r:embed="rId2"/>
          <a:stretch/>
        </p:blipFill>
        <p:spPr>
          <a:xfrm>
            <a:off x="6915240" y="613800"/>
            <a:ext cx="4773240" cy="6191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Picture 3"/>
          <p:cNvPicPr/>
          <p:nvPr/>
        </p:nvPicPr>
        <p:blipFill>
          <a:blip r:embed="rId2"/>
          <a:stretch/>
        </p:blipFill>
        <p:spPr>
          <a:xfrm>
            <a:off x="7227000" y="1242720"/>
            <a:ext cx="4964400" cy="5120280"/>
          </a:xfrm>
          <a:prstGeom prst="rect">
            <a:avLst/>
          </a:prstGeom>
          <a:ln w="0">
            <a:noFill/>
          </a:ln>
        </p:spPr>
      </p:pic>
      <p:sp>
        <p:nvSpPr>
          <p:cNvPr id="24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Changing the </a:t>
            </a:r>
            <a:r>
              <a:rPr lang="en-US" sz="4400" b="0" strike="noStrike" spc="-1">
                <a:solidFill>
                  <a:srgbClr val="C00000"/>
                </a:solidFill>
                <a:latin typeface="Calibri Light"/>
              </a:rPr>
              <a:t>state</a:t>
            </a:r>
            <a:r>
              <a:rPr lang="en-US" sz="4400" b="0" strike="noStrike" spc="-1">
                <a:solidFill>
                  <a:srgbClr val="000000"/>
                </a:solidFill>
                <a:latin typeface="Calibri Light"/>
              </a:rPr>
              <a:t> Object</a:t>
            </a:r>
            <a:endParaRPr lang="en-US" sz="4400" b="0" strike="noStrike" spc="-1">
              <a:solidFill>
                <a:srgbClr val="000000"/>
              </a:solidFill>
              <a:latin typeface="Calibri"/>
            </a:endParaRPr>
          </a:p>
        </p:txBody>
      </p:sp>
      <p:sp>
        <p:nvSpPr>
          <p:cNvPr id="246" name="PlaceHolder 2"/>
          <p:cNvSpPr>
            <a:spLocks noGrp="1"/>
          </p:cNvSpPr>
          <p:nvPr>
            <p:ph/>
          </p:nvPr>
        </p:nvSpPr>
        <p:spPr>
          <a:xfrm>
            <a:off x="287280" y="1825560"/>
            <a:ext cx="73688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To change a value in the state object, use the </a:t>
            </a:r>
            <a:r>
              <a:rPr lang="en-US" sz="2800" b="0" strike="noStrike" spc="-1">
                <a:solidFill>
                  <a:srgbClr val="C00000"/>
                </a:solidFill>
                <a:latin typeface="Calibri"/>
              </a:rPr>
              <a:t>this.setState()</a:t>
            </a:r>
            <a:r>
              <a:rPr lang="en-US" sz="2800" b="0" strike="noStrike" spc="-1">
                <a:solidFill>
                  <a:srgbClr val="000000"/>
                </a:solidFill>
                <a:latin typeface="Calibri"/>
              </a:rPr>
              <a:t> method.</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When a value in the </a:t>
            </a:r>
            <a:r>
              <a:rPr lang="en-US" sz="2800" b="0" strike="noStrike" spc="-1">
                <a:solidFill>
                  <a:srgbClr val="C00000"/>
                </a:solidFill>
                <a:latin typeface="Calibri"/>
              </a:rPr>
              <a:t>state</a:t>
            </a:r>
            <a:r>
              <a:rPr lang="en-US" sz="2800" b="0" strike="noStrike" spc="-1">
                <a:solidFill>
                  <a:srgbClr val="000000"/>
                </a:solidFill>
                <a:latin typeface="Calibri"/>
              </a:rPr>
              <a:t> object changes, the component will re-render, meaning that the output will change according to the new value(s).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Setstate concerns</a:t>
            </a:r>
            <a:endParaRPr lang="en-US" sz="4400" b="0" strike="noStrike" spc="-1">
              <a:solidFill>
                <a:srgbClr val="000000"/>
              </a:solidFill>
              <a:latin typeface="Calibri"/>
            </a:endParaRPr>
          </a:p>
        </p:txBody>
      </p:sp>
      <p:sp>
        <p:nvSpPr>
          <p:cNvPr id="248" name="PlaceHolder 2"/>
          <p:cNvSpPr>
            <a:spLocks noGrp="1"/>
          </p:cNvSpPr>
          <p:nvPr>
            <p:ph/>
          </p:nvPr>
        </p:nvSpPr>
        <p:spPr>
          <a:xfrm>
            <a:off x="838080" y="1343880"/>
            <a:ext cx="10515240" cy="5320800"/>
          </a:xfrm>
          <a:prstGeom prst="rect">
            <a:avLst/>
          </a:prstGeom>
          <a:noFill/>
          <a:ln w="0">
            <a:noFill/>
          </a:ln>
        </p:spPr>
        <p:txBody>
          <a:bodyPr anchor="t">
            <a:normAutofit fontScale="965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is highly efficient and thus uses asynchronous state updates i.e. React may update multiple setState() updates in a single go. </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Thus using the value of the current state may not always generate the desired result. </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For example, let us take a case where we must keep a count (Likes of a Post). Many developers may miswrite the code as below. </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Now due to asynchronous processing, this.state.count may produce an undesirable result. A more appropriate approach would be to use the following. </a:t>
            </a:r>
            <a:r>
              <a:rPr sz="2800"/>
              <a:t/>
            </a:r>
            <a:br>
              <a:rPr sz="2800"/>
            </a:br>
            <a:r>
              <a:rPr sz="2800"/>
              <a:t/>
            </a:r>
            <a:br>
              <a:rPr sz="2800"/>
            </a:br>
            <a:r>
              <a:rPr lang="en-US" sz="2800" b="0" strike="noStrike" spc="-1">
                <a:solidFill>
                  <a:srgbClr val="000000"/>
                </a:solidFill>
                <a:latin typeface="Calibri"/>
              </a:rPr>
              <a:t> </a:t>
            </a:r>
          </a:p>
        </p:txBody>
      </p:sp>
      <p:pic>
        <p:nvPicPr>
          <p:cNvPr id="249" name="Picture 3"/>
          <p:cNvPicPr/>
          <p:nvPr/>
        </p:nvPicPr>
        <p:blipFill>
          <a:blip r:embed="rId2"/>
          <a:stretch/>
        </p:blipFill>
        <p:spPr>
          <a:xfrm>
            <a:off x="1672920" y="4004640"/>
            <a:ext cx="8510400" cy="506520"/>
          </a:xfrm>
          <a:prstGeom prst="rect">
            <a:avLst/>
          </a:prstGeom>
          <a:ln w="0">
            <a:noFill/>
          </a:ln>
        </p:spPr>
      </p:pic>
      <p:pic>
        <p:nvPicPr>
          <p:cNvPr id="250" name="Picture 4"/>
          <p:cNvPicPr/>
          <p:nvPr/>
        </p:nvPicPr>
        <p:blipFill>
          <a:blip r:embed="rId3"/>
          <a:stretch/>
        </p:blipFill>
        <p:spPr>
          <a:xfrm>
            <a:off x="3492360" y="5490360"/>
            <a:ext cx="5564880" cy="11743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648360" y="72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Passing state from parent to child</a:t>
            </a:r>
            <a:endParaRPr lang="en-US" sz="4400" b="0" strike="noStrike" spc="-1">
              <a:solidFill>
                <a:srgbClr val="000000"/>
              </a:solidFill>
              <a:latin typeface="Calibri"/>
            </a:endParaRPr>
          </a:p>
        </p:txBody>
      </p:sp>
      <p:pic>
        <p:nvPicPr>
          <p:cNvPr id="252" name="Content Placeholder 4"/>
          <p:cNvPicPr/>
          <p:nvPr/>
        </p:nvPicPr>
        <p:blipFill>
          <a:blip r:embed="rId2"/>
          <a:stretch/>
        </p:blipFill>
        <p:spPr>
          <a:xfrm>
            <a:off x="780480" y="1008720"/>
            <a:ext cx="7174080" cy="3570120"/>
          </a:xfrm>
          <a:prstGeom prst="rect">
            <a:avLst/>
          </a:prstGeom>
          <a:ln w="0">
            <a:noFill/>
          </a:ln>
        </p:spPr>
      </p:pic>
      <p:pic>
        <p:nvPicPr>
          <p:cNvPr id="253" name="Picture 3"/>
          <p:cNvPicPr/>
          <p:nvPr/>
        </p:nvPicPr>
        <p:blipFill>
          <a:blip r:embed="rId3"/>
          <a:stretch/>
        </p:blipFill>
        <p:spPr>
          <a:xfrm>
            <a:off x="8819640" y="2259000"/>
            <a:ext cx="1647360" cy="923400"/>
          </a:xfrm>
          <a:prstGeom prst="rect">
            <a:avLst/>
          </a:prstGeom>
          <a:ln w="0">
            <a:noFill/>
          </a:ln>
        </p:spPr>
      </p:pic>
      <p:pic>
        <p:nvPicPr>
          <p:cNvPr id="254" name="Picture 5"/>
          <p:cNvPicPr/>
          <p:nvPr/>
        </p:nvPicPr>
        <p:blipFill>
          <a:blip r:embed="rId4"/>
          <a:stretch/>
        </p:blipFill>
        <p:spPr>
          <a:xfrm>
            <a:off x="780480" y="4651920"/>
            <a:ext cx="6823800" cy="2111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Passing data from child to parent</a:t>
            </a:r>
            <a:endParaRPr lang="en-US" sz="4400" b="0" strike="noStrike" spc="-1">
              <a:solidFill>
                <a:srgbClr val="000000"/>
              </a:solidFill>
              <a:latin typeface="Calibri"/>
            </a:endParaRPr>
          </a:p>
        </p:txBody>
      </p:sp>
      <p:sp>
        <p:nvSpPr>
          <p:cNvPr id="256" name="PlaceHolder 2"/>
          <p:cNvSpPr>
            <a:spLocks noGrp="1"/>
          </p:cNvSpPr>
          <p:nvPr>
            <p:ph/>
          </p:nvPr>
        </p:nvSpPr>
        <p:spPr>
          <a:xfrm>
            <a:off x="838080" y="135180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Calibri"/>
              </a:rPr>
              <a:t>Step 1</a:t>
            </a:r>
            <a:r>
              <a:rPr lang="en-US" sz="2800" b="0" strike="noStrike" spc="-1">
                <a:solidFill>
                  <a:srgbClr val="000000"/>
                </a:solidFill>
                <a:latin typeface="Calibri"/>
              </a:rPr>
              <a:t>: Define a callback function that takes in a parameter which we consider having accessed from the child in the Parent.js</a:t>
            </a:r>
          </a:p>
          <a:p>
            <a:pPr marL="228600" indent="-228600">
              <a:lnSpc>
                <a:spcPct val="90000"/>
              </a:lnSpc>
              <a:spcBef>
                <a:spcPts val="1001"/>
              </a:spcBef>
              <a:buClr>
                <a:srgbClr val="000000"/>
              </a:buClr>
              <a:buFont typeface="Arial"/>
              <a:buChar char="•"/>
            </a:pPr>
            <a:r>
              <a:rPr lang="en-US" sz="2800" b="1" strike="noStrike" spc="-1">
                <a:solidFill>
                  <a:srgbClr val="000000"/>
                </a:solidFill>
                <a:latin typeface="Calibri"/>
              </a:rPr>
              <a:t>Step 2</a:t>
            </a:r>
            <a:r>
              <a:rPr lang="en-US" sz="2800" b="0" strike="noStrike" spc="-1">
                <a:solidFill>
                  <a:srgbClr val="000000"/>
                </a:solidFill>
                <a:latin typeface="Calibri"/>
              </a:rPr>
              <a:t>: Also, send the defined callback function as a props to the Child1.js</a:t>
            </a:r>
          </a:p>
          <a:p>
            <a:pPr>
              <a:lnSpc>
                <a:spcPct val="90000"/>
              </a:lnSpc>
              <a:spcBef>
                <a:spcPts val="1001"/>
              </a:spcBef>
              <a:buNone/>
              <a:tabLst>
                <a:tab pos="0" algn="l"/>
              </a:tabLst>
            </a:pPr>
            <a:endParaRPr lang="en-US" sz="2800" b="0" strike="noStrike" spc="-1">
              <a:solidFill>
                <a:srgbClr val="000000"/>
              </a:solidFill>
              <a:latin typeface="Calibri"/>
            </a:endParaRPr>
          </a:p>
        </p:txBody>
      </p:sp>
      <p:pic>
        <p:nvPicPr>
          <p:cNvPr id="257" name="Picture 4"/>
          <p:cNvPicPr/>
          <p:nvPr/>
        </p:nvPicPr>
        <p:blipFill>
          <a:blip r:embed="rId2"/>
          <a:stretch/>
        </p:blipFill>
        <p:spPr>
          <a:xfrm>
            <a:off x="0" y="3290040"/>
            <a:ext cx="6238440" cy="3352320"/>
          </a:xfrm>
          <a:prstGeom prst="rect">
            <a:avLst/>
          </a:prstGeom>
          <a:ln w="0">
            <a:noFill/>
          </a:ln>
        </p:spPr>
      </p:pic>
      <p:pic>
        <p:nvPicPr>
          <p:cNvPr id="258" name="Picture 5"/>
          <p:cNvPicPr/>
          <p:nvPr/>
        </p:nvPicPr>
        <p:blipFill>
          <a:blip r:embed="rId3"/>
          <a:stretch/>
        </p:blipFill>
        <p:spPr>
          <a:xfrm>
            <a:off x="6348600" y="4027680"/>
            <a:ext cx="5843160" cy="1876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React Getting Started - React Directly in HTML</a:t>
            </a:r>
            <a:endParaRPr lang="en-US" sz="4400" b="0" strike="noStrike" spc="-1">
              <a:solidFill>
                <a:srgbClr val="000000"/>
              </a:solidFill>
              <a:latin typeface="Calibri"/>
            </a:endParaRPr>
          </a:p>
        </p:txBody>
      </p:sp>
      <p:sp>
        <p:nvSpPr>
          <p:cNvPr id="100"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quickest way start learning React is to write React directly in your HTML files.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Start by including three scripts, the first two let us write React code in our JavaScripts, and the third, Babel, allows us to write JSX syntax and ES6 in older browsers.</a:t>
            </a:r>
          </a:p>
        </p:txBody>
      </p:sp>
      <p:pic>
        <p:nvPicPr>
          <p:cNvPr id="101" name="Picture 3"/>
          <p:cNvPicPr/>
          <p:nvPr/>
        </p:nvPicPr>
        <p:blipFill>
          <a:blip r:embed="rId2"/>
          <a:stretch/>
        </p:blipFill>
        <p:spPr>
          <a:xfrm>
            <a:off x="1516680" y="4092120"/>
            <a:ext cx="8210160" cy="1095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Passing data between siblings</a:t>
            </a:r>
            <a:endParaRPr lang="en-US" sz="4400" b="0" strike="noStrike" spc="-1">
              <a:solidFill>
                <a:srgbClr val="000000"/>
              </a:solidFill>
              <a:latin typeface="Calibri"/>
            </a:endParaRPr>
          </a:p>
        </p:txBody>
      </p:sp>
      <p:sp>
        <p:nvSpPr>
          <p:cNvPr id="260"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Method 1: </a:t>
            </a:r>
            <a:r>
              <a:rPr lang="en-US" sz="2800" b="0" i="1" strike="noStrike" spc="-1">
                <a:solidFill>
                  <a:srgbClr val="000000"/>
                </a:solidFill>
                <a:latin typeface="Calibri"/>
              </a:rPr>
              <a:t>Combine the above two methods of sharing data.</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261" name="Picture 2" descr="https://miro.medium.com/max/550/1*TRjMRAgIbh1-LgwiOjsNBg.gif"/>
          <p:cNvPicPr/>
          <p:nvPr/>
        </p:nvPicPr>
        <p:blipFill>
          <a:blip r:embed="rId2"/>
          <a:stretch/>
        </p:blipFill>
        <p:spPr>
          <a:xfrm>
            <a:off x="3020040" y="2057040"/>
            <a:ext cx="5238360" cy="4524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Passing data between siblings (cont…)</a:t>
            </a:r>
            <a:endParaRPr lang="en-US" sz="4400" b="0" strike="noStrike" spc="-1">
              <a:solidFill>
                <a:srgbClr val="000000"/>
              </a:solidFill>
              <a:latin typeface="Calibri"/>
            </a:endParaRPr>
          </a:p>
        </p:txBody>
      </p:sp>
      <p:sp>
        <p:nvSpPr>
          <p:cNvPr id="263"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1" strike="noStrike" spc="-1">
                <a:solidFill>
                  <a:srgbClr val="000000"/>
                </a:solidFill>
                <a:latin typeface="Calibri"/>
              </a:rPr>
              <a:t>Method 2: </a:t>
            </a:r>
            <a:r>
              <a:rPr lang="en-US" sz="2800" b="0" i="1" strike="noStrike" spc="-1">
                <a:solidFill>
                  <a:srgbClr val="000000"/>
                </a:solidFill>
                <a:latin typeface="Calibri"/>
              </a:rPr>
              <a:t>Use a global store maintaining the states of all child components which are needed to interact and consume the data required from the store — </a:t>
            </a:r>
            <a:r>
              <a:rPr lang="en-US" sz="2800" b="1" i="1" strike="noStrike" spc="-1">
                <a:solidFill>
                  <a:srgbClr val="000000"/>
                </a:solidFill>
                <a:latin typeface="Calibri"/>
              </a:rPr>
              <a:t>Redux</a:t>
            </a:r>
            <a:endParaRPr lang="en-US" sz="2800" b="0" strike="noStrike" spc="-1">
              <a:solidFill>
                <a:srgbClr val="000000"/>
              </a:solidFill>
              <a:latin typeface="Calibri"/>
            </a:endParaRPr>
          </a:p>
        </p:txBody>
      </p:sp>
      <p:pic>
        <p:nvPicPr>
          <p:cNvPr id="264" name="Picture 2" descr="https://miro.medium.com/max/700/1*61TB2qL8BddRUyVSsT_9_A.gif"/>
          <p:cNvPicPr/>
          <p:nvPr/>
        </p:nvPicPr>
        <p:blipFill>
          <a:blip r:embed="rId2"/>
          <a:stretch/>
        </p:blipFill>
        <p:spPr>
          <a:xfrm>
            <a:off x="2534040" y="2797200"/>
            <a:ext cx="6183720" cy="4196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React Component Lifecycle</a:t>
            </a:r>
            <a:endParaRPr lang="en-US" sz="6000" b="0" strike="noStrike" spc="-1">
              <a:solidFill>
                <a:srgbClr val="000000"/>
              </a:solidFill>
              <a:latin typeface="Calibri"/>
            </a:endParaRPr>
          </a:p>
        </p:txBody>
      </p:sp>
      <p:sp>
        <p:nvSpPr>
          <p:cNvPr id="266"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Lifecycle of a component</a:t>
            </a:r>
            <a:endParaRPr lang="en-US" sz="4400" b="0" strike="noStrike" spc="-1">
              <a:solidFill>
                <a:srgbClr val="000000"/>
              </a:solidFill>
              <a:latin typeface="Calibri"/>
            </a:endParaRPr>
          </a:p>
        </p:txBody>
      </p:sp>
      <p:sp>
        <p:nvSpPr>
          <p:cNvPr id="268"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Each component in React has a lifecycle which you can monitor and manipulate during its three main phases.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three phases are: </a:t>
            </a:r>
            <a:r>
              <a:rPr lang="en-US" sz="2800" b="1" strike="noStrike" spc="-1">
                <a:solidFill>
                  <a:srgbClr val="000000"/>
                </a:solidFill>
                <a:latin typeface="Calibri"/>
              </a:rPr>
              <a:t>Mounting</a:t>
            </a:r>
            <a:r>
              <a:rPr lang="en-US" sz="2800" b="0" strike="noStrike" spc="-1">
                <a:solidFill>
                  <a:srgbClr val="000000"/>
                </a:solidFill>
                <a:latin typeface="Calibri"/>
              </a:rPr>
              <a:t>, </a:t>
            </a:r>
            <a:r>
              <a:rPr lang="en-US" sz="2800" b="1" strike="noStrike" spc="-1">
                <a:solidFill>
                  <a:srgbClr val="000000"/>
                </a:solidFill>
                <a:latin typeface="Calibri"/>
              </a:rPr>
              <a:t>Updating</a:t>
            </a:r>
            <a:r>
              <a:rPr lang="en-US" sz="2800" b="0" strike="noStrike" spc="-1">
                <a:solidFill>
                  <a:srgbClr val="000000"/>
                </a:solidFill>
                <a:latin typeface="Calibri"/>
              </a:rPr>
              <a:t>, and </a:t>
            </a:r>
            <a:r>
              <a:rPr lang="en-US" sz="2800" b="1" strike="noStrike" spc="-1">
                <a:solidFill>
                  <a:srgbClr val="000000"/>
                </a:solidFill>
                <a:latin typeface="Calibri"/>
              </a:rPr>
              <a:t>Unmounting</a:t>
            </a:r>
            <a:r>
              <a:rPr lang="en-US" sz="2800" b="0" strike="noStrike" spc="-1">
                <a:solidFill>
                  <a:srgbClr val="000000"/>
                </a:solidFill>
                <a:latin typeface="Calibri"/>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Mounting</a:t>
            </a:r>
            <a:endParaRPr lang="en-US" sz="4400" b="0" strike="noStrike" spc="-1">
              <a:solidFill>
                <a:srgbClr val="000000"/>
              </a:solidFill>
              <a:latin typeface="Calibri"/>
            </a:endParaRPr>
          </a:p>
        </p:txBody>
      </p:sp>
      <p:sp>
        <p:nvSpPr>
          <p:cNvPr id="270"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Mounting means putting elements into the DOM.</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has four built-in methods that gets called, in this order, when mounting a component:</a:t>
            </a: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constructor()</a:t>
            </a:r>
            <a:endParaRPr lang="en-US" sz="2400" b="0" strike="noStrike" spc="-1">
              <a:solidFill>
                <a:srgbClr val="000000"/>
              </a:solidFill>
              <a:latin typeface="Calibri"/>
            </a:endParaRP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getDerivedStateFromProps()</a:t>
            </a:r>
            <a:endParaRPr lang="en-US" sz="2400" b="0" strike="noStrike" spc="-1">
              <a:solidFill>
                <a:srgbClr val="000000"/>
              </a:solidFill>
              <a:latin typeface="Calibri"/>
            </a:endParaRP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render()</a:t>
            </a:r>
            <a:endParaRPr lang="en-US" sz="2400" b="0" strike="noStrike" spc="-1">
              <a:solidFill>
                <a:srgbClr val="000000"/>
              </a:solidFill>
              <a:latin typeface="Calibri"/>
            </a:endParaRP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componentDidMount()</a:t>
            </a:r>
            <a:endParaRPr lang="en-US" sz="24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a:t>
            </a:r>
            <a:r>
              <a:rPr lang="en-US" sz="2800" b="0" strike="noStrike" spc="-1">
                <a:solidFill>
                  <a:srgbClr val="C00000"/>
                </a:solidFill>
                <a:latin typeface="Calibri"/>
              </a:rPr>
              <a:t>render()</a:t>
            </a:r>
            <a:r>
              <a:rPr lang="en-US" sz="2800" b="0" strike="noStrike" spc="-1">
                <a:solidFill>
                  <a:srgbClr val="000000"/>
                </a:solidFill>
                <a:latin typeface="Calibri"/>
              </a:rPr>
              <a:t> method is required and will always be called, the others are optional and will be called if you define them.</a:t>
            </a: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Updating</a:t>
            </a:r>
            <a:endParaRPr lang="en-US" sz="4400" b="0" strike="noStrike" spc="-1">
              <a:solidFill>
                <a:srgbClr val="000000"/>
              </a:solidFill>
              <a:latin typeface="Calibri"/>
            </a:endParaRPr>
          </a:p>
        </p:txBody>
      </p:sp>
      <p:sp>
        <p:nvSpPr>
          <p:cNvPr id="272" name="PlaceHolder 2"/>
          <p:cNvSpPr>
            <a:spLocks noGrp="1"/>
          </p:cNvSpPr>
          <p:nvPr>
            <p:ph/>
          </p:nvPr>
        </p:nvSpPr>
        <p:spPr>
          <a:xfrm>
            <a:off x="838080" y="1825560"/>
            <a:ext cx="10515240" cy="4350960"/>
          </a:xfrm>
          <a:prstGeom prst="rect">
            <a:avLst/>
          </a:prstGeom>
          <a:noFill/>
          <a:ln w="0">
            <a:noFill/>
          </a:ln>
        </p:spPr>
        <p:txBody>
          <a:bodyPr anchor="t">
            <a:normAutofit fontScale="94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next phase in the lifecycle is when a component is updated.</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A component is updated whenever there is a change in the component's </a:t>
            </a:r>
            <a:r>
              <a:rPr lang="en-US" sz="2800" b="0" strike="noStrike" spc="-1">
                <a:solidFill>
                  <a:srgbClr val="C00000"/>
                </a:solidFill>
                <a:latin typeface="Calibri"/>
              </a:rPr>
              <a:t>state</a:t>
            </a:r>
            <a:r>
              <a:rPr lang="en-US" sz="2800" b="0" strike="noStrike" spc="-1">
                <a:solidFill>
                  <a:srgbClr val="000000"/>
                </a:solidFill>
                <a:latin typeface="Calibri"/>
              </a:rPr>
              <a:t> or </a:t>
            </a:r>
            <a:r>
              <a:rPr lang="en-US" sz="2800" b="0" strike="noStrike" spc="-1">
                <a:solidFill>
                  <a:srgbClr val="C00000"/>
                </a:solidFill>
                <a:latin typeface="Calibri"/>
              </a:rPr>
              <a:t>props</a:t>
            </a:r>
            <a:r>
              <a:rPr lang="en-US" sz="2800" b="0" strike="noStrike" spc="-1">
                <a:solidFill>
                  <a:srgbClr val="000000"/>
                </a:solidFill>
                <a:latin typeface="Calibri"/>
              </a:rPr>
              <a: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has five built-in methods that gets called, in this order, when a component is updated:</a:t>
            </a: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getDerivedStateFromProps()</a:t>
            </a:r>
            <a:endParaRPr lang="en-US" sz="2400" b="0" strike="noStrike" spc="-1">
              <a:solidFill>
                <a:srgbClr val="000000"/>
              </a:solidFill>
              <a:latin typeface="Calibri"/>
            </a:endParaRP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shouldComponentUpdate()</a:t>
            </a:r>
            <a:endParaRPr lang="en-US" sz="2400" b="0" strike="noStrike" spc="-1">
              <a:solidFill>
                <a:srgbClr val="000000"/>
              </a:solidFill>
              <a:latin typeface="Calibri"/>
            </a:endParaRP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render()</a:t>
            </a:r>
            <a:endParaRPr lang="en-US" sz="2400" b="0" strike="noStrike" spc="-1">
              <a:solidFill>
                <a:srgbClr val="000000"/>
              </a:solidFill>
              <a:latin typeface="Calibri"/>
            </a:endParaRP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getSnapshotBeforeUpdate()</a:t>
            </a:r>
            <a:endParaRPr lang="en-US" sz="2400" b="0" strike="noStrike" spc="-1">
              <a:solidFill>
                <a:srgbClr val="000000"/>
              </a:solidFill>
              <a:latin typeface="Calibri"/>
            </a:endParaRPr>
          </a:p>
          <a:p>
            <a:pPr marL="685800" lvl="1" indent="-228600">
              <a:lnSpc>
                <a:spcPct val="90000"/>
              </a:lnSpc>
              <a:spcBef>
                <a:spcPts val="499"/>
              </a:spcBef>
              <a:buClr>
                <a:srgbClr val="C00000"/>
              </a:buClr>
              <a:buFont typeface="Arial"/>
              <a:buChar char="•"/>
            </a:pPr>
            <a:r>
              <a:rPr lang="en-US" sz="2400" b="0" strike="noStrike" spc="-1">
                <a:solidFill>
                  <a:srgbClr val="C00000"/>
                </a:solidFill>
                <a:latin typeface="Calibri"/>
              </a:rPr>
              <a:t>componentDidUpdate()</a:t>
            </a:r>
            <a:endParaRPr lang="en-US" sz="2400" b="0" strike="noStrike" spc="-1">
              <a:solidFill>
                <a:srgbClr val="000000"/>
              </a:solidFill>
              <a:latin typeface="Calibri"/>
            </a:endParaRPr>
          </a:p>
          <a:p>
            <a:pPr>
              <a:lnSpc>
                <a:spcPct val="90000"/>
              </a:lnSpc>
              <a:spcBef>
                <a:spcPts val="1001"/>
              </a:spcBef>
              <a:buNone/>
              <a:tabLst>
                <a:tab pos="0" algn="l"/>
              </a:tabLst>
            </a:pPr>
            <a:endParaRPr lang="en-US" sz="2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Unmounting</a:t>
            </a:r>
            <a:endParaRPr lang="en-US" sz="4400" b="0" strike="noStrike" spc="-1">
              <a:solidFill>
                <a:srgbClr val="000000"/>
              </a:solidFill>
              <a:latin typeface="Calibri"/>
            </a:endParaRPr>
          </a:p>
        </p:txBody>
      </p:sp>
      <p:sp>
        <p:nvSpPr>
          <p:cNvPr id="274"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next phase in the lifecycle is when a component is removed from the DOM, or unmounting as React likes to call it.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React has only one built-in method that gets called when a component is unmounted:</a:t>
            </a:r>
          </a:p>
          <a:p>
            <a:pPr marL="228600" indent="-228600">
              <a:lnSpc>
                <a:spcPct val="90000"/>
              </a:lnSpc>
              <a:spcBef>
                <a:spcPts val="1001"/>
              </a:spcBef>
              <a:buClr>
                <a:srgbClr val="C00000"/>
              </a:buClr>
              <a:buFont typeface="Arial"/>
              <a:buChar char="•"/>
            </a:pPr>
            <a:r>
              <a:rPr lang="en-US" sz="2800" b="0" strike="noStrike" spc="-1">
                <a:solidFill>
                  <a:srgbClr val="C00000"/>
                </a:solidFill>
                <a:latin typeface="Calibri"/>
              </a:rPr>
              <a:t>componentWillUnmount()</a:t>
            </a:r>
            <a:endParaRPr lang="en-US" sz="2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Hooks</a:t>
            </a:r>
            <a:endParaRPr lang="en-US" sz="6000" b="0" strike="noStrike" spc="-1">
              <a:solidFill>
                <a:srgbClr val="000000"/>
              </a:solidFill>
              <a:latin typeface="Calibri"/>
            </a:endParaRPr>
          </a:p>
        </p:txBody>
      </p:sp>
      <p:sp>
        <p:nvSpPr>
          <p:cNvPr id="276"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lnSpc>
                <a:spcPct val="90000"/>
              </a:lnSpc>
              <a:spcBef>
                <a:spcPts val="1001"/>
              </a:spcBef>
              <a:buNone/>
              <a:tabLst>
                <a:tab pos="0" algn="l"/>
              </a:tabLst>
            </a:pPr>
            <a:r>
              <a:rPr lang="en-US" sz="2400" b="0" strike="noStrike" spc="-1">
                <a:solidFill>
                  <a:srgbClr val="000000"/>
                </a:solidFill>
                <a:latin typeface="Calibri"/>
              </a:rPr>
              <a:t>Still Learning :P</a:t>
            </a:r>
            <a:endParaRPr lang="en-US"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Hooks</a:t>
            </a:r>
            <a:endParaRPr lang="en-US" sz="4400" b="0" strike="noStrike" spc="-1">
              <a:solidFill>
                <a:srgbClr val="000000"/>
              </a:solidFill>
              <a:latin typeface="Calibri"/>
            </a:endParaRPr>
          </a:p>
        </p:txBody>
      </p:sp>
      <p:sp>
        <p:nvSpPr>
          <p:cNvPr id="278"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Hooks were added to React in version 16.8.</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Hooks allow function components to have access to state and other React features. Because of this, class components are generally no longer needed.</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Hooks allow us to "hook" into React features such as state and lifecycle methods.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Example</a:t>
            </a:r>
            <a:endParaRPr lang="en-US" sz="4400" b="0" strike="noStrike" spc="-1">
              <a:solidFill>
                <a:srgbClr val="000000"/>
              </a:solidFill>
              <a:latin typeface="Calibri"/>
            </a:endParaRPr>
          </a:p>
        </p:txBody>
      </p:sp>
      <p:pic>
        <p:nvPicPr>
          <p:cNvPr id="280" name="Content Placeholder 4"/>
          <p:cNvPicPr/>
          <p:nvPr/>
        </p:nvPicPr>
        <p:blipFill>
          <a:blip r:embed="rId2"/>
          <a:stretch/>
        </p:blipFill>
        <p:spPr>
          <a:xfrm>
            <a:off x="3529440" y="365040"/>
            <a:ext cx="5757480" cy="6424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Hello World - Example</a:t>
            </a:r>
            <a:endParaRPr lang="en-US" sz="4400" b="0" strike="noStrike" spc="-1">
              <a:solidFill>
                <a:srgbClr val="000000"/>
              </a:solidFill>
              <a:latin typeface="Calibri"/>
            </a:endParaRPr>
          </a:p>
        </p:txBody>
      </p:sp>
      <p:pic>
        <p:nvPicPr>
          <p:cNvPr id="103" name="Content Placeholder 3"/>
          <p:cNvPicPr/>
          <p:nvPr/>
        </p:nvPicPr>
        <p:blipFill>
          <a:blip r:embed="rId2"/>
          <a:stretch/>
        </p:blipFill>
        <p:spPr>
          <a:xfrm>
            <a:off x="1216440" y="1690560"/>
            <a:ext cx="9028080" cy="4277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Usage</a:t>
            </a:r>
            <a:endParaRPr lang="en-US" sz="4400" b="0" strike="noStrike" spc="-1">
              <a:solidFill>
                <a:srgbClr val="000000"/>
              </a:solidFill>
              <a:latin typeface="Calibri"/>
            </a:endParaRPr>
          </a:p>
        </p:txBody>
      </p:sp>
      <p:sp>
        <p:nvSpPr>
          <p:cNvPr id="282"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You must import </a:t>
            </a:r>
            <a:r>
              <a:rPr lang="en-US" sz="2800" b="0" strike="noStrike" spc="-1">
                <a:solidFill>
                  <a:srgbClr val="C00000"/>
                </a:solidFill>
                <a:latin typeface="Calibri"/>
              </a:rPr>
              <a:t>Hooks</a:t>
            </a:r>
            <a:r>
              <a:rPr lang="en-US" sz="2800" b="0" strike="noStrike" spc="-1">
                <a:solidFill>
                  <a:srgbClr val="000000"/>
                </a:solidFill>
                <a:latin typeface="Calibri"/>
              </a:rPr>
              <a:t> from </a:t>
            </a:r>
            <a:r>
              <a:rPr lang="en-US" sz="2800" b="0" strike="noStrike" spc="-1">
                <a:solidFill>
                  <a:srgbClr val="C00000"/>
                </a:solidFill>
                <a:latin typeface="Calibri"/>
              </a:rPr>
              <a:t>react</a:t>
            </a:r>
            <a:r>
              <a:rPr lang="en-US" sz="2800" b="0" strike="noStrike" spc="-1">
                <a:solidFill>
                  <a:srgbClr val="000000"/>
                </a:solidFill>
                <a:latin typeface="Calibri"/>
              </a:rPr>
              <a: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In last example, we are using the </a:t>
            </a:r>
            <a:r>
              <a:rPr lang="en-US" sz="2800" b="0" strike="noStrike" spc="-1">
                <a:solidFill>
                  <a:srgbClr val="C00000"/>
                </a:solidFill>
                <a:latin typeface="Calibri"/>
              </a:rPr>
              <a:t>useState </a:t>
            </a:r>
            <a:r>
              <a:rPr lang="en-US" sz="2800" b="0" strike="noStrike" spc="-1">
                <a:solidFill>
                  <a:srgbClr val="000000"/>
                </a:solidFill>
                <a:latin typeface="Calibri"/>
              </a:rPr>
              <a:t>Hook to keep track of the application state.</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State generally refers to application data or properties that need to be tracked.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Hook Rules</a:t>
            </a:r>
            <a:endParaRPr lang="en-US" sz="4400" b="0" strike="noStrike" spc="-1">
              <a:solidFill>
                <a:srgbClr val="000000"/>
              </a:solidFill>
              <a:latin typeface="Calibri"/>
            </a:endParaRPr>
          </a:p>
        </p:txBody>
      </p:sp>
      <p:sp>
        <p:nvSpPr>
          <p:cNvPr id="284"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Hooks can only be called inside React function components.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Hooks can only be called at the top level of a component.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Hooks cannot be conditional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React useState Hook</a:t>
            </a:r>
            <a:endParaRPr lang="en-US" sz="4400" b="0" strike="noStrike" spc="-1">
              <a:solidFill>
                <a:srgbClr val="000000"/>
              </a:solidFill>
              <a:latin typeface="Calibri"/>
            </a:endParaRPr>
          </a:p>
        </p:txBody>
      </p:sp>
      <p:sp>
        <p:nvSpPr>
          <p:cNvPr id="286"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React </a:t>
            </a:r>
            <a:r>
              <a:rPr lang="en-US" sz="2800" b="0" strike="noStrike" spc="-1">
                <a:solidFill>
                  <a:srgbClr val="C00000"/>
                </a:solidFill>
                <a:latin typeface="Calibri"/>
              </a:rPr>
              <a:t>useState </a:t>
            </a:r>
            <a:r>
              <a:rPr lang="en-US" sz="2800" b="0" strike="noStrike" spc="-1">
                <a:solidFill>
                  <a:srgbClr val="000000"/>
                </a:solidFill>
                <a:latin typeface="Calibri"/>
              </a:rPr>
              <a:t>Hook allows us to track state in a function component.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State generally refers to data or properties that need to be tracking in an application.</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Initialize </a:t>
            </a:r>
            <a:r>
              <a:rPr lang="en-US" sz="2800" b="0" strike="noStrike" spc="-1">
                <a:solidFill>
                  <a:srgbClr val="C00000"/>
                </a:solidFill>
                <a:latin typeface="Calibri"/>
              </a:rPr>
              <a:t>useState</a:t>
            </a: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useState accepts an initial state and returns two values: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The current state.</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A function that updates the state.</a:t>
            </a:r>
          </a:p>
        </p:txBody>
      </p:sp>
      <p:pic>
        <p:nvPicPr>
          <p:cNvPr id="287" name="Picture 6"/>
          <p:cNvPicPr/>
          <p:nvPr/>
        </p:nvPicPr>
        <p:blipFill>
          <a:blip r:embed="rId3"/>
          <a:stretch/>
        </p:blipFill>
        <p:spPr>
          <a:xfrm>
            <a:off x="1676160" y="3567240"/>
            <a:ext cx="4358160" cy="519480"/>
          </a:xfrm>
          <a:prstGeom prst="rect">
            <a:avLst/>
          </a:prstGeom>
          <a:ln w="0">
            <a:noFill/>
          </a:ln>
        </p:spPr>
      </p:pic>
      <p:pic>
        <p:nvPicPr>
          <p:cNvPr id="288" name="Picture 8"/>
          <p:cNvPicPr/>
          <p:nvPr/>
        </p:nvPicPr>
        <p:blipFill>
          <a:blip r:embed="rId4"/>
          <a:stretch/>
        </p:blipFill>
        <p:spPr>
          <a:xfrm>
            <a:off x="6375240" y="5163840"/>
            <a:ext cx="4614120" cy="1504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Read State</a:t>
            </a:r>
            <a:endParaRPr lang="en-US" sz="4400" b="0" strike="noStrike" spc="-1">
              <a:solidFill>
                <a:srgbClr val="000000"/>
              </a:solidFill>
              <a:latin typeface="Calibri"/>
            </a:endParaRPr>
          </a:p>
        </p:txBody>
      </p:sp>
      <p:sp>
        <p:nvSpPr>
          <p:cNvPr id="290"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We can now include our state anywhere in our component.</a:t>
            </a:r>
          </a:p>
        </p:txBody>
      </p:sp>
      <p:pic>
        <p:nvPicPr>
          <p:cNvPr id="291" name="Picture 3"/>
          <p:cNvPicPr/>
          <p:nvPr/>
        </p:nvPicPr>
        <p:blipFill>
          <a:blip r:embed="rId2"/>
          <a:stretch/>
        </p:blipFill>
        <p:spPr>
          <a:xfrm>
            <a:off x="1002240" y="2367360"/>
            <a:ext cx="7410960" cy="33721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Update State</a:t>
            </a:r>
            <a:endParaRPr lang="en-US" sz="4400" b="0" strike="noStrike" spc="-1">
              <a:solidFill>
                <a:srgbClr val="000000"/>
              </a:solidFill>
              <a:latin typeface="Calibri"/>
            </a:endParaRPr>
          </a:p>
        </p:txBody>
      </p:sp>
      <p:sp>
        <p:nvSpPr>
          <p:cNvPr id="293" name="PlaceHolder 2"/>
          <p:cNvSpPr>
            <a:spLocks noGrp="1"/>
          </p:cNvSpPr>
          <p:nvPr>
            <p:ph/>
          </p:nvPr>
        </p:nvSpPr>
        <p:spPr>
          <a:xfrm>
            <a:off x="425520" y="1993680"/>
            <a:ext cx="531576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To update our state, we use our state updater function.</a:t>
            </a:r>
          </a:p>
        </p:txBody>
      </p:sp>
      <p:pic>
        <p:nvPicPr>
          <p:cNvPr id="294" name="Picture 3"/>
          <p:cNvPicPr/>
          <p:nvPr/>
        </p:nvPicPr>
        <p:blipFill>
          <a:blip r:embed="rId2"/>
          <a:stretch/>
        </p:blipFill>
        <p:spPr>
          <a:xfrm>
            <a:off x="5741640" y="1060920"/>
            <a:ext cx="6450120" cy="48546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What Can State Hold</a:t>
            </a:r>
            <a:endParaRPr lang="en-US" sz="4400" b="0" strike="noStrike" spc="-1">
              <a:solidFill>
                <a:srgbClr val="000000"/>
              </a:solidFill>
              <a:latin typeface="Calibri"/>
            </a:endParaRPr>
          </a:p>
        </p:txBody>
      </p:sp>
      <p:sp>
        <p:nvSpPr>
          <p:cNvPr id="296" name="PlaceHolder 2"/>
          <p:cNvSpPr>
            <a:spLocks noGrp="1"/>
          </p:cNvSpPr>
          <p:nvPr>
            <p:ph/>
          </p:nvPr>
        </p:nvSpPr>
        <p:spPr>
          <a:xfrm>
            <a:off x="838080" y="140688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a:t>
            </a:r>
            <a:r>
              <a:rPr lang="en-US" sz="2800" b="0" strike="noStrike" spc="-1">
                <a:solidFill>
                  <a:srgbClr val="C00000"/>
                </a:solidFill>
                <a:latin typeface="Calibri"/>
              </a:rPr>
              <a:t>useState </a:t>
            </a:r>
            <a:r>
              <a:rPr lang="en-US" sz="2800" b="0" strike="noStrike" spc="-1">
                <a:solidFill>
                  <a:srgbClr val="000000"/>
                </a:solidFill>
                <a:latin typeface="Calibri"/>
              </a:rPr>
              <a:t>Hook can be used to keep track of strings, numbers, booleans, arrays, objects, and any combination of these!</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We could create multiple state Hooks to track individual values.</a:t>
            </a:r>
          </a:p>
        </p:txBody>
      </p:sp>
      <p:pic>
        <p:nvPicPr>
          <p:cNvPr id="297" name="Picture 4"/>
          <p:cNvPicPr/>
          <p:nvPr/>
        </p:nvPicPr>
        <p:blipFill>
          <a:blip r:embed="rId2"/>
          <a:stretch/>
        </p:blipFill>
        <p:spPr>
          <a:xfrm>
            <a:off x="838080" y="2833560"/>
            <a:ext cx="5434200" cy="3710160"/>
          </a:xfrm>
          <a:prstGeom prst="rect">
            <a:avLst/>
          </a:prstGeom>
          <a:ln w="0">
            <a:noFill/>
          </a:ln>
        </p:spPr>
      </p:pic>
      <p:pic>
        <p:nvPicPr>
          <p:cNvPr id="298" name="Picture 5"/>
          <p:cNvPicPr/>
          <p:nvPr/>
        </p:nvPicPr>
        <p:blipFill>
          <a:blip r:embed="rId3"/>
          <a:stretch/>
        </p:blipFill>
        <p:spPr>
          <a:xfrm>
            <a:off x="6273000" y="2869560"/>
            <a:ext cx="5393520" cy="3988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PK" sz="4400" b="0" strike="noStrike" spc="-1">
                <a:solidFill>
                  <a:srgbClr val="000000"/>
                </a:solidFill>
                <a:latin typeface="Segoe UI"/>
              </a:rPr>
              <a:t>Updating Objects and Arrays in State</a:t>
            </a:r>
            <a:endParaRPr lang="en-US" sz="4400" b="0" strike="noStrike" spc="-1">
              <a:solidFill>
                <a:srgbClr val="000000"/>
              </a:solidFill>
              <a:latin typeface="Calibri"/>
            </a:endParaRPr>
          </a:p>
        </p:txBody>
      </p:sp>
      <p:sp>
        <p:nvSpPr>
          <p:cNvPr id="300"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When state is updated, the entire state gets overwritten.</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What if we only want to update the color of our car?</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If we only called </a:t>
            </a:r>
            <a:r>
              <a:rPr lang="en-US" sz="2800" b="0" strike="noStrike" spc="-1">
                <a:solidFill>
                  <a:srgbClr val="C00000"/>
                </a:solidFill>
                <a:latin typeface="Calibri"/>
              </a:rPr>
              <a:t>setCar({color: "blue"}), </a:t>
            </a:r>
            <a:r>
              <a:rPr lang="en-US" sz="2800" b="0" strike="noStrike" spc="-1">
                <a:solidFill>
                  <a:srgbClr val="000000"/>
                </a:solidFill>
                <a:latin typeface="Calibri"/>
              </a:rPr>
              <a:t>this would remove the brand, model, and year from our state.</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We can use the JavaScript spread operator to help us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Example</a:t>
            </a:r>
            <a:endParaRPr lang="en-US" sz="4400" b="0" strike="noStrike" spc="-1">
              <a:solidFill>
                <a:srgbClr val="000000"/>
              </a:solidFill>
              <a:latin typeface="Calibri"/>
            </a:endParaRPr>
          </a:p>
        </p:txBody>
      </p:sp>
      <p:pic>
        <p:nvPicPr>
          <p:cNvPr id="302" name="Content Placeholder 4"/>
          <p:cNvPicPr/>
          <p:nvPr/>
        </p:nvPicPr>
        <p:blipFill>
          <a:blip r:embed="rId2"/>
          <a:stretch/>
        </p:blipFill>
        <p:spPr>
          <a:xfrm>
            <a:off x="3468240" y="1027800"/>
            <a:ext cx="6374520" cy="54000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React useEffect Hooks</a:t>
            </a:r>
            <a:endParaRPr lang="en-US" sz="4400" b="0" strike="noStrike" spc="-1">
              <a:solidFill>
                <a:srgbClr val="000000"/>
              </a:solidFill>
              <a:latin typeface="Calibri"/>
            </a:endParaRPr>
          </a:p>
        </p:txBody>
      </p:sp>
      <p:sp>
        <p:nvSpPr>
          <p:cNvPr id="304"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a:t>
            </a:r>
            <a:r>
              <a:rPr lang="en-US" sz="2800" b="0" strike="noStrike" spc="-1">
                <a:solidFill>
                  <a:srgbClr val="C00000"/>
                </a:solidFill>
                <a:latin typeface="Calibri"/>
              </a:rPr>
              <a:t>useEffect </a:t>
            </a:r>
            <a:r>
              <a:rPr lang="en-US" sz="2800" b="0" strike="noStrike" spc="-1">
                <a:solidFill>
                  <a:srgbClr val="000000"/>
                </a:solidFill>
                <a:latin typeface="Calibri"/>
              </a:rPr>
              <a:t>Hook allows you to perform side effects in your components.</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Some examples of side effects are: fetching data, directly updating the DOM, and timers.</a:t>
            </a:r>
          </a:p>
          <a:p>
            <a:pPr marL="228600" indent="-228600">
              <a:lnSpc>
                <a:spcPct val="90000"/>
              </a:lnSpc>
              <a:spcBef>
                <a:spcPts val="1001"/>
              </a:spcBef>
              <a:buClr>
                <a:srgbClr val="C00000"/>
              </a:buClr>
              <a:buFont typeface="Arial"/>
              <a:buChar char="•"/>
            </a:pPr>
            <a:r>
              <a:rPr lang="en-US" sz="2800" b="0" strike="noStrike" spc="-1">
                <a:solidFill>
                  <a:srgbClr val="C00000"/>
                </a:solidFill>
                <a:latin typeface="Calibri"/>
              </a:rPr>
              <a:t>useEffect </a:t>
            </a:r>
            <a:r>
              <a:rPr lang="en-US" sz="2800" b="0" strike="noStrike" spc="-1">
                <a:solidFill>
                  <a:srgbClr val="000000"/>
                </a:solidFill>
                <a:latin typeface="Calibri"/>
              </a:rPr>
              <a:t>accepts two arguments. The second argument is optional.</a:t>
            </a:r>
          </a:p>
          <a:p>
            <a:pPr marL="228600" indent="-228600">
              <a:lnSpc>
                <a:spcPct val="90000"/>
              </a:lnSpc>
              <a:spcBef>
                <a:spcPts val="1001"/>
              </a:spcBef>
              <a:buClr>
                <a:srgbClr val="C00000"/>
              </a:buClr>
              <a:buFont typeface="Arial"/>
              <a:buChar char="•"/>
            </a:pPr>
            <a:r>
              <a:rPr lang="en-US" sz="2800" b="0" strike="noStrike" spc="-1">
                <a:solidFill>
                  <a:srgbClr val="C00000"/>
                </a:solidFill>
                <a:latin typeface="Calibri"/>
              </a:rPr>
              <a:t>useEffect(&lt;function&gt;, &lt;dependency&gt;)</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Example</a:t>
            </a:r>
            <a:endParaRPr lang="en-US" sz="4400" b="0" strike="noStrike" spc="-1">
              <a:solidFill>
                <a:srgbClr val="000000"/>
              </a:solidFill>
              <a:latin typeface="Calibri"/>
            </a:endParaRPr>
          </a:p>
        </p:txBody>
      </p:sp>
      <p:pic>
        <p:nvPicPr>
          <p:cNvPr id="306" name="Content Placeholder 4"/>
          <p:cNvPicPr/>
          <p:nvPr/>
        </p:nvPicPr>
        <p:blipFill>
          <a:blip r:embed="rId2"/>
          <a:stretch/>
        </p:blipFill>
        <p:spPr>
          <a:xfrm>
            <a:off x="3370320" y="787680"/>
            <a:ext cx="7637760" cy="52822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Calibri Light"/>
              </a:rPr>
              <a:t>React Getting Started - React Environment</a:t>
            </a:r>
            <a:endParaRPr lang="en-US" sz="4400" b="0" strike="noStrike" spc="-1">
              <a:solidFill>
                <a:srgbClr val="000000"/>
              </a:solidFill>
              <a:latin typeface="Calibri"/>
            </a:endParaRPr>
          </a:p>
        </p:txBody>
      </p:sp>
      <p:sp>
        <p:nvSpPr>
          <p:cNvPr id="105"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If you have npx and Node.js installed, we can create a React application by using </a:t>
            </a:r>
            <a:r>
              <a:rPr lang="en-US" sz="2800" b="0" strike="noStrike" spc="-1">
                <a:solidFill>
                  <a:srgbClr val="C00000"/>
                </a:solidFill>
                <a:latin typeface="Calibri"/>
              </a:rPr>
              <a:t>create-react-app</a:t>
            </a:r>
            <a:r>
              <a:rPr lang="en-US" sz="2800" b="0" strike="noStrike" spc="-1">
                <a:solidFill>
                  <a:srgbClr val="000000"/>
                </a:solidFill>
                <a:latin typeface="Calibri"/>
              </a:rPr>
              <a: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Run this command to create a React application named </a:t>
            </a:r>
            <a:r>
              <a:rPr lang="en-US" sz="2800" b="0" strike="noStrike" spc="-1">
                <a:solidFill>
                  <a:srgbClr val="C00000"/>
                </a:solidFill>
                <a:latin typeface="Calibri"/>
              </a:rPr>
              <a:t>my-react-app</a:t>
            </a:r>
            <a:r>
              <a:rPr lang="en-US" sz="2800" b="0" strike="noStrike" spc="-1">
                <a:solidFill>
                  <a:srgbClr val="000000"/>
                </a:solidFill>
                <a:latin typeface="Calibri"/>
              </a:rPr>
              <a:t>:</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The </a:t>
            </a:r>
            <a:r>
              <a:rPr lang="en-US" sz="2800" b="0" strike="noStrike" spc="-1">
                <a:solidFill>
                  <a:srgbClr val="C00000"/>
                </a:solidFill>
                <a:latin typeface="Calibri"/>
              </a:rPr>
              <a:t>create-react-app</a:t>
            </a:r>
            <a:r>
              <a:rPr lang="en-US" sz="2800" b="0" strike="noStrike" spc="-1">
                <a:solidFill>
                  <a:srgbClr val="000000"/>
                </a:solidFill>
                <a:latin typeface="Calibri"/>
              </a:rPr>
              <a:t> will set up everything you need to run a React application.</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Run this command to run the React application </a:t>
            </a:r>
            <a:r>
              <a:rPr lang="en-US" sz="2800" b="0" strike="noStrike" spc="-1">
                <a:solidFill>
                  <a:srgbClr val="C00000"/>
                </a:solidFill>
                <a:latin typeface="Calibri"/>
              </a:rPr>
              <a:t>my-react-app</a:t>
            </a:r>
            <a:r>
              <a:rPr lang="en-US" sz="2800" b="0" strike="noStrike" spc="-1">
                <a:solidFill>
                  <a:srgbClr val="000000"/>
                </a:solidFill>
                <a:latin typeface="Calibri"/>
              </a:rPr>
              <a:t>:</a:t>
            </a:r>
          </a:p>
          <a:p>
            <a:pPr>
              <a:lnSpc>
                <a:spcPct val="90000"/>
              </a:lnSpc>
              <a:spcBef>
                <a:spcPts val="1001"/>
              </a:spcBef>
              <a:buNone/>
              <a:tabLst>
                <a:tab pos="0" algn="l"/>
              </a:tabLst>
            </a:pPr>
            <a:endParaRPr lang="en-US" sz="2800" b="0" strike="noStrike" spc="-1">
              <a:solidFill>
                <a:srgbClr val="000000"/>
              </a:solidFill>
              <a:latin typeface="Calibri"/>
            </a:endParaRPr>
          </a:p>
        </p:txBody>
      </p:sp>
      <p:pic>
        <p:nvPicPr>
          <p:cNvPr id="106" name="Picture 6"/>
          <p:cNvPicPr/>
          <p:nvPr/>
        </p:nvPicPr>
        <p:blipFill>
          <a:blip r:embed="rId3"/>
          <a:stretch/>
        </p:blipFill>
        <p:spPr>
          <a:xfrm>
            <a:off x="1623600" y="3657600"/>
            <a:ext cx="5463000" cy="348480"/>
          </a:xfrm>
          <a:prstGeom prst="rect">
            <a:avLst/>
          </a:prstGeom>
          <a:ln w="0">
            <a:noFill/>
          </a:ln>
        </p:spPr>
      </p:pic>
      <p:pic>
        <p:nvPicPr>
          <p:cNvPr id="107" name="Picture 4"/>
          <p:cNvPicPr/>
          <p:nvPr/>
        </p:nvPicPr>
        <p:blipFill>
          <a:blip r:embed="rId4"/>
          <a:stretch/>
        </p:blipFill>
        <p:spPr>
          <a:xfrm>
            <a:off x="1600200" y="5943600"/>
            <a:ext cx="1935360" cy="396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Issues </a:t>
            </a:r>
            <a:endParaRPr lang="en-US" sz="4400" b="0" strike="noStrike" spc="-1">
              <a:solidFill>
                <a:srgbClr val="000000"/>
              </a:solidFill>
              <a:latin typeface="Calibri"/>
            </a:endParaRPr>
          </a:p>
        </p:txBody>
      </p:sp>
      <p:sp>
        <p:nvSpPr>
          <p:cNvPr id="308"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But wait!! It keeps counting even though it should only count once!</a:t>
            </a:r>
          </a:p>
          <a:p>
            <a:pPr marL="228600" indent="-228600">
              <a:lnSpc>
                <a:spcPct val="90000"/>
              </a:lnSpc>
              <a:spcBef>
                <a:spcPts val="1001"/>
              </a:spcBef>
              <a:buClr>
                <a:srgbClr val="C00000"/>
              </a:buClr>
              <a:buFont typeface="Arial"/>
              <a:buChar char="•"/>
            </a:pPr>
            <a:r>
              <a:rPr lang="en-US" sz="2800" b="0" strike="noStrike" spc="-1">
                <a:solidFill>
                  <a:srgbClr val="C00000"/>
                </a:solidFill>
                <a:latin typeface="Calibri"/>
              </a:rPr>
              <a:t>useEffect</a:t>
            </a:r>
            <a:r>
              <a:rPr lang="en-US" sz="2800" b="0" strike="noStrike" spc="-1">
                <a:solidFill>
                  <a:srgbClr val="000000"/>
                </a:solidFill>
                <a:latin typeface="Calibri"/>
              </a:rPr>
              <a:t> runs on every render. That means that when the count changes, a render happens, which then triggers another effect.</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This is not what we want. There are several ways to control when side effects run.</a:t>
            </a: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We should always include the second parameter which accepts an array. We can optionally pass dependencies to </a:t>
            </a:r>
            <a:r>
              <a:rPr lang="en-US" sz="2800" b="0" strike="noStrike" spc="-1">
                <a:solidFill>
                  <a:srgbClr val="C00000"/>
                </a:solidFill>
                <a:latin typeface="Calibri"/>
              </a:rPr>
              <a:t>useEffect</a:t>
            </a:r>
            <a:r>
              <a:rPr lang="en-US" sz="2800" b="0" strike="noStrike" spc="-1">
                <a:solidFill>
                  <a:srgbClr val="000000"/>
                </a:solidFill>
                <a:latin typeface="Calibri"/>
              </a:rPr>
              <a:t> in this array.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927720" y="173520"/>
            <a:ext cx="10515240" cy="109728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Ways to use </a:t>
            </a:r>
            <a:r>
              <a:rPr lang="en-US" sz="4400" b="0" strike="noStrike" spc="-1">
                <a:solidFill>
                  <a:srgbClr val="C00000"/>
                </a:solidFill>
                <a:latin typeface="Calibri Light"/>
              </a:rPr>
              <a:t>useEffect</a:t>
            </a:r>
            <a:endParaRPr lang="en-US" sz="4400" b="0" strike="noStrike" spc="-1">
              <a:solidFill>
                <a:srgbClr val="000000"/>
              </a:solidFill>
              <a:latin typeface="Calibri"/>
            </a:endParaRPr>
          </a:p>
        </p:txBody>
      </p:sp>
      <p:pic>
        <p:nvPicPr>
          <p:cNvPr id="310" name="Content Placeholder 4"/>
          <p:cNvPicPr/>
          <p:nvPr/>
        </p:nvPicPr>
        <p:blipFill>
          <a:blip r:embed="rId2"/>
          <a:stretch/>
        </p:blipFill>
        <p:spPr>
          <a:xfrm>
            <a:off x="927720" y="1271160"/>
            <a:ext cx="5271840" cy="1738080"/>
          </a:xfrm>
          <a:prstGeom prst="rect">
            <a:avLst/>
          </a:prstGeom>
          <a:ln w="0">
            <a:noFill/>
          </a:ln>
        </p:spPr>
      </p:pic>
      <p:pic>
        <p:nvPicPr>
          <p:cNvPr id="311" name="Picture 6"/>
          <p:cNvPicPr/>
          <p:nvPr/>
        </p:nvPicPr>
        <p:blipFill>
          <a:blip r:embed="rId3"/>
          <a:stretch/>
        </p:blipFill>
        <p:spPr>
          <a:xfrm>
            <a:off x="927720" y="3146040"/>
            <a:ext cx="5271840" cy="1631520"/>
          </a:xfrm>
          <a:prstGeom prst="rect">
            <a:avLst/>
          </a:prstGeom>
          <a:ln w="0">
            <a:noFill/>
          </a:ln>
        </p:spPr>
      </p:pic>
      <p:pic>
        <p:nvPicPr>
          <p:cNvPr id="312" name="Picture 8"/>
          <p:cNvPicPr/>
          <p:nvPr/>
        </p:nvPicPr>
        <p:blipFill>
          <a:blip r:embed="rId4"/>
          <a:stretch/>
        </p:blipFill>
        <p:spPr>
          <a:xfrm>
            <a:off x="927720" y="4885920"/>
            <a:ext cx="5271840" cy="1863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Lets modify the above code</a:t>
            </a:r>
            <a:endParaRPr lang="en-US" sz="4400" b="0" strike="noStrike" spc="-1">
              <a:solidFill>
                <a:srgbClr val="000000"/>
              </a:solidFill>
              <a:latin typeface="Calibri"/>
            </a:endParaRPr>
          </a:p>
        </p:txBody>
      </p:sp>
      <p:pic>
        <p:nvPicPr>
          <p:cNvPr id="314" name="Content Placeholder 4"/>
          <p:cNvPicPr/>
          <p:nvPr/>
        </p:nvPicPr>
        <p:blipFill>
          <a:blip r:embed="rId2"/>
          <a:stretch/>
        </p:blipFill>
        <p:spPr>
          <a:xfrm>
            <a:off x="3190680" y="1379160"/>
            <a:ext cx="5810400" cy="5113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React Router</a:t>
            </a:r>
            <a:endParaRPr lang="en-US" sz="6000" b="0" strike="noStrike" spc="-1">
              <a:solidFill>
                <a:srgbClr val="000000"/>
              </a:solidFill>
              <a:latin typeface="Calibri"/>
            </a:endParaRPr>
          </a:p>
        </p:txBody>
      </p:sp>
      <p:sp>
        <p:nvSpPr>
          <p:cNvPr id="316"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React Router</a:t>
            </a:r>
            <a:endParaRPr lang="en-US" sz="4400" b="0" strike="noStrike" spc="-1">
              <a:solidFill>
                <a:srgbClr val="000000"/>
              </a:solidFill>
              <a:latin typeface="Calibri"/>
            </a:endParaRPr>
          </a:p>
        </p:txBody>
      </p:sp>
      <p:sp>
        <p:nvSpPr>
          <p:cNvPr id="318"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Verdana"/>
              </a:rPr>
              <a:t>Create React App doesn't include page routing.</a:t>
            </a: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Verdana"/>
              </a:rPr>
              <a:t>React Router is the most popular solution:</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Segoe UI"/>
              </a:rPr>
              <a:t>Add React Router</a:t>
            </a:r>
            <a:endParaRPr lang="en-US" sz="4400" b="0" strike="noStrike" spc="-1">
              <a:solidFill>
                <a:srgbClr val="000000"/>
              </a:solidFill>
              <a:latin typeface="Calibri"/>
            </a:endParaRPr>
          </a:p>
        </p:txBody>
      </p:sp>
      <p:sp>
        <p:nvSpPr>
          <p:cNvPr id="320"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Verdana"/>
              </a:rPr>
              <a:t>To add React Router in your application, run this in the terminal from the root directory of the application:</a:t>
            </a: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a:p>
            <a:pPr>
              <a:lnSpc>
                <a:spcPct val="90000"/>
              </a:lnSpc>
              <a:spcBef>
                <a:spcPts val="1001"/>
              </a:spcBef>
              <a:buNone/>
            </a:pPr>
            <a:endParaRPr lang="en-US" sz="2800" b="0" strike="noStrike" spc="-1">
              <a:solidFill>
                <a:srgbClr val="000000"/>
              </a:solidFill>
              <a:latin typeface="Calibri"/>
            </a:endParaRPr>
          </a:p>
        </p:txBody>
      </p:sp>
      <p:pic>
        <p:nvPicPr>
          <p:cNvPr id="321" name="Picture 4"/>
          <p:cNvPicPr/>
          <p:nvPr/>
        </p:nvPicPr>
        <p:blipFill>
          <a:blip r:embed="rId2"/>
          <a:stretch/>
        </p:blipFill>
        <p:spPr>
          <a:xfrm>
            <a:off x="1314360" y="2768400"/>
            <a:ext cx="4501080" cy="5338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Folder Structure</a:t>
            </a:r>
            <a:endParaRPr lang="en-US" sz="4400" b="0" strike="noStrike" spc="-1">
              <a:solidFill>
                <a:srgbClr val="000000"/>
              </a:solidFill>
              <a:latin typeface="Calibri"/>
            </a:endParaRPr>
          </a:p>
        </p:txBody>
      </p:sp>
      <p:sp>
        <p:nvSpPr>
          <p:cNvPr id="323" name="PlaceHolder 2"/>
          <p:cNvSpPr>
            <a:spLocks noGrp="1"/>
          </p:cNvSpPr>
          <p:nvPr>
            <p:ph/>
          </p:nvPr>
        </p:nvSpPr>
        <p:spPr>
          <a:xfrm>
            <a:off x="838080" y="1441440"/>
            <a:ext cx="10515240" cy="4969800"/>
          </a:xfrm>
          <a:prstGeom prst="rect">
            <a:avLst/>
          </a:prstGeom>
          <a:noFill/>
          <a:ln w="0">
            <a:noFill/>
          </a:ln>
        </p:spPr>
        <p:txBody>
          <a:bodyPr anchor="t">
            <a:normAutofit/>
          </a:bodyPr>
          <a:lstStyle/>
          <a:p>
            <a:pPr marL="228600" indent="-228600">
              <a:lnSpc>
                <a:spcPct val="100000"/>
              </a:lnSpc>
              <a:buClr>
                <a:srgbClr val="000000"/>
              </a:buClr>
              <a:buFont typeface="Arial"/>
              <a:buChar char="•"/>
            </a:pPr>
            <a:r>
              <a:rPr lang="en-PK" sz="2800" b="0" strike="noStrike" spc="-1">
                <a:solidFill>
                  <a:srgbClr val="000000"/>
                </a:solidFill>
                <a:latin typeface="Calibri"/>
              </a:rPr>
              <a:t>To create an application with multiple page routes, let's first start with the file structure.</a:t>
            </a:r>
            <a:endParaRPr lang="en-US" sz="2800" b="0" strike="noStrike" spc="-1">
              <a:solidFill>
                <a:srgbClr val="000000"/>
              </a:solidFill>
              <a:latin typeface="Calibri"/>
            </a:endParaRPr>
          </a:p>
          <a:p>
            <a:pPr marL="228600" indent="-228600">
              <a:lnSpc>
                <a:spcPct val="100000"/>
              </a:lnSpc>
              <a:buClr>
                <a:srgbClr val="000000"/>
              </a:buClr>
              <a:buFont typeface="Arial"/>
              <a:buChar char="•"/>
            </a:pPr>
            <a:r>
              <a:rPr lang="en-PK" sz="2800" b="0" strike="noStrike" spc="-1">
                <a:solidFill>
                  <a:srgbClr val="000000"/>
                </a:solidFill>
                <a:latin typeface="Calibri"/>
              </a:rPr>
              <a:t>Within the </a:t>
            </a:r>
            <a:r>
              <a:rPr lang="en-PK" sz="2800" b="0" strike="noStrike" spc="-1">
                <a:solidFill>
                  <a:srgbClr val="DC143C"/>
                </a:solidFill>
                <a:latin typeface="Calibri"/>
              </a:rPr>
              <a:t>src</a:t>
            </a:r>
            <a:r>
              <a:rPr lang="en-PK" sz="2800" b="0" strike="noStrike" spc="-1">
                <a:solidFill>
                  <a:srgbClr val="000000"/>
                </a:solidFill>
                <a:latin typeface="Calibri"/>
              </a:rPr>
              <a:t> folder, we'll create a folder named </a:t>
            </a:r>
            <a:r>
              <a:rPr lang="en-PK" sz="2800" b="0" strike="noStrike" spc="-1">
                <a:solidFill>
                  <a:srgbClr val="DC143C"/>
                </a:solidFill>
                <a:latin typeface="Calibri"/>
              </a:rPr>
              <a:t>pages</a:t>
            </a:r>
            <a:r>
              <a:rPr lang="en-PK" sz="2800" b="0" strike="noStrike" spc="-1">
                <a:solidFill>
                  <a:srgbClr val="000000"/>
                </a:solidFill>
                <a:latin typeface="Calibri"/>
              </a:rPr>
              <a:t> with several files:</a:t>
            </a:r>
            <a:r>
              <a:rPr lang="en-US" sz="2800" b="0" strike="noStrike" spc="-1">
                <a:solidFill>
                  <a:srgbClr val="000000"/>
                </a:solidFill>
                <a:latin typeface="Calibri"/>
              </a:rPr>
              <a:t> </a:t>
            </a:r>
            <a:r>
              <a:rPr lang="en-PK" sz="2800" b="0" strike="noStrike" spc="-1">
                <a:solidFill>
                  <a:srgbClr val="DC143C"/>
                </a:solidFill>
                <a:latin typeface="Calibri"/>
              </a:rPr>
              <a:t>src\pages\</a:t>
            </a:r>
            <a:r>
              <a:rPr lang="en-PK" sz="2800" b="0" strike="noStrike" spc="-1">
                <a:solidFill>
                  <a:srgbClr val="000000"/>
                </a:solidFill>
                <a:latin typeface="Calibri"/>
              </a:rPr>
              <a:t>:</a:t>
            </a:r>
            <a:endParaRPr lang="en-US" sz="2800" b="0" strike="noStrike" spc="-1">
              <a:solidFill>
                <a:srgbClr val="000000"/>
              </a:solidFill>
              <a:latin typeface="Calibri"/>
            </a:endParaRPr>
          </a:p>
          <a:p>
            <a:pPr marL="457200" lvl="1">
              <a:lnSpc>
                <a:spcPct val="100000"/>
              </a:lnSpc>
              <a:buClr>
                <a:srgbClr val="DC143C"/>
              </a:buClr>
              <a:buFont typeface="Arial"/>
              <a:buChar char="•"/>
            </a:pPr>
            <a:r>
              <a:rPr lang="en-PK" sz="2400" b="0" strike="noStrike" spc="-1">
                <a:solidFill>
                  <a:srgbClr val="DC143C"/>
                </a:solidFill>
                <a:latin typeface="Calibri"/>
              </a:rPr>
              <a:t>Layout.js</a:t>
            </a:r>
            <a:endParaRPr lang="en-US" sz="2400" b="0" strike="noStrike" spc="-1">
              <a:solidFill>
                <a:srgbClr val="000000"/>
              </a:solidFill>
              <a:latin typeface="Calibri"/>
            </a:endParaRPr>
          </a:p>
          <a:p>
            <a:pPr marL="457200" lvl="1">
              <a:lnSpc>
                <a:spcPct val="100000"/>
              </a:lnSpc>
              <a:buClr>
                <a:srgbClr val="DC143C"/>
              </a:buClr>
              <a:buFont typeface="Arial"/>
              <a:buChar char="•"/>
            </a:pPr>
            <a:r>
              <a:rPr lang="en-PK" sz="2400" b="0" strike="noStrike" spc="-1">
                <a:solidFill>
                  <a:srgbClr val="DC143C"/>
                </a:solidFill>
                <a:latin typeface="Calibri"/>
              </a:rPr>
              <a:t>Home.js</a:t>
            </a:r>
            <a:endParaRPr lang="en-US" sz="2400" b="0" strike="noStrike" spc="-1">
              <a:solidFill>
                <a:srgbClr val="000000"/>
              </a:solidFill>
              <a:latin typeface="Calibri"/>
            </a:endParaRPr>
          </a:p>
          <a:p>
            <a:pPr marL="457200" lvl="1">
              <a:lnSpc>
                <a:spcPct val="100000"/>
              </a:lnSpc>
              <a:buClr>
                <a:srgbClr val="DC143C"/>
              </a:buClr>
              <a:buFont typeface="Arial"/>
              <a:buChar char="•"/>
            </a:pPr>
            <a:r>
              <a:rPr lang="en-PK" sz="2400" b="0" strike="noStrike" spc="-1">
                <a:solidFill>
                  <a:srgbClr val="DC143C"/>
                </a:solidFill>
                <a:latin typeface="Calibri"/>
              </a:rPr>
              <a:t>Blogs.js</a:t>
            </a:r>
            <a:endParaRPr lang="en-US" sz="2400" b="0" strike="noStrike" spc="-1">
              <a:solidFill>
                <a:srgbClr val="000000"/>
              </a:solidFill>
              <a:latin typeface="Calibri"/>
            </a:endParaRPr>
          </a:p>
          <a:p>
            <a:pPr marL="457200" lvl="1">
              <a:lnSpc>
                <a:spcPct val="100000"/>
              </a:lnSpc>
              <a:buClr>
                <a:srgbClr val="DC143C"/>
              </a:buClr>
              <a:buFont typeface="Arial"/>
              <a:buChar char="•"/>
            </a:pPr>
            <a:r>
              <a:rPr lang="en-PK" sz="2400" b="0" strike="noStrike" spc="-1">
                <a:solidFill>
                  <a:srgbClr val="DC143C"/>
                </a:solidFill>
                <a:latin typeface="Calibri"/>
              </a:rPr>
              <a:t>Contact.js</a:t>
            </a:r>
            <a:endParaRPr lang="en-US" sz="2400" b="0" strike="noStrike" spc="-1">
              <a:solidFill>
                <a:srgbClr val="000000"/>
              </a:solidFill>
              <a:latin typeface="Calibri"/>
            </a:endParaRPr>
          </a:p>
          <a:p>
            <a:pPr marL="457200" lvl="1">
              <a:lnSpc>
                <a:spcPct val="100000"/>
              </a:lnSpc>
              <a:buClr>
                <a:srgbClr val="DC143C"/>
              </a:buClr>
              <a:buFont typeface="Arial"/>
              <a:buChar char="•"/>
            </a:pPr>
            <a:r>
              <a:rPr lang="en-PK" sz="2400" b="0" strike="noStrike" spc="-1">
                <a:solidFill>
                  <a:srgbClr val="DC143C"/>
                </a:solidFill>
                <a:latin typeface="Calibri"/>
              </a:rPr>
              <a:t>NoPage.js</a:t>
            </a:r>
            <a:endParaRPr lang="en-US" sz="2400" b="0" strike="noStrike" spc="-1">
              <a:solidFill>
                <a:srgbClr val="000000"/>
              </a:solidFill>
              <a:latin typeface="Calibri"/>
            </a:endParaRPr>
          </a:p>
          <a:p>
            <a:pPr marL="228600" indent="-228600">
              <a:lnSpc>
                <a:spcPct val="100000"/>
              </a:lnSpc>
              <a:buClr>
                <a:srgbClr val="000000"/>
              </a:buClr>
              <a:buFont typeface="Arial"/>
              <a:buChar char="•"/>
            </a:pPr>
            <a:r>
              <a:rPr lang="en-PK" sz="2800" b="0" strike="noStrike" spc="-1">
                <a:solidFill>
                  <a:srgbClr val="000000"/>
                </a:solidFill>
                <a:latin typeface="Calibri"/>
              </a:rPr>
              <a:t>Each file will contain a very basic React component.</a:t>
            </a:r>
            <a:endParaRPr lang="en-US" sz="2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Segoe UI"/>
              </a:rPr>
              <a:t>Basic Usage</a:t>
            </a:r>
            <a:endParaRPr lang="en-US" sz="4400" b="0" strike="noStrike" spc="-1">
              <a:solidFill>
                <a:srgbClr val="000000"/>
              </a:solidFill>
              <a:latin typeface="Calibri"/>
            </a:endParaRPr>
          </a:p>
        </p:txBody>
      </p:sp>
      <p:pic>
        <p:nvPicPr>
          <p:cNvPr id="325" name="Content Placeholder 4"/>
          <p:cNvPicPr/>
          <p:nvPr/>
        </p:nvPicPr>
        <p:blipFill>
          <a:blip r:embed="rId3"/>
          <a:stretch/>
        </p:blipFill>
        <p:spPr>
          <a:xfrm>
            <a:off x="5127480" y="0"/>
            <a:ext cx="6640920" cy="68868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en-US" sz="4400" b="0" strike="noStrike" spc="-1">
                <a:solidFill>
                  <a:srgbClr val="000000"/>
                </a:solidFill>
                <a:latin typeface="Segoe UI"/>
              </a:rPr>
              <a:t>Pages / Components</a:t>
            </a:r>
            <a:endParaRPr lang="en-US" sz="4400" b="0" strike="noStrike" spc="-1">
              <a:solidFill>
                <a:srgbClr val="000000"/>
              </a:solidFill>
              <a:latin typeface="Calibri"/>
            </a:endParaRPr>
          </a:p>
        </p:txBody>
      </p:sp>
      <p:sp>
        <p:nvSpPr>
          <p:cNvPr id="327"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100000"/>
              </a:lnSpc>
              <a:buClr>
                <a:srgbClr val="000000"/>
              </a:buClr>
              <a:buFont typeface="Arial"/>
              <a:buChar char="•"/>
            </a:pPr>
            <a:r>
              <a:rPr lang="en-PK" sz="2800" b="0" strike="noStrike" spc="-1">
                <a:solidFill>
                  <a:srgbClr val="000000"/>
                </a:solidFill>
                <a:latin typeface="Calibri"/>
              </a:rPr>
              <a:t>The </a:t>
            </a:r>
            <a:r>
              <a:rPr lang="en-PK" sz="2800" b="0" strike="noStrike" spc="-1">
                <a:solidFill>
                  <a:srgbClr val="DC143C"/>
                </a:solidFill>
                <a:latin typeface="Calibri"/>
              </a:rPr>
              <a:t>Layout</a:t>
            </a:r>
            <a:r>
              <a:rPr lang="en-PK" sz="2800" b="0" strike="noStrike" spc="-1">
                <a:solidFill>
                  <a:srgbClr val="000000"/>
                </a:solidFill>
                <a:latin typeface="Calibri"/>
              </a:rPr>
              <a:t> component has </a:t>
            </a:r>
            <a:r>
              <a:rPr lang="en-PK" sz="2800" b="0" strike="noStrike" spc="-1">
                <a:solidFill>
                  <a:srgbClr val="DC143C"/>
                </a:solidFill>
                <a:latin typeface="Calibri"/>
              </a:rPr>
              <a:t>&lt;Outlet&gt;</a:t>
            </a:r>
            <a:r>
              <a:rPr lang="en-PK" sz="2800" b="0" strike="noStrike" spc="-1">
                <a:solidFill>
                  <a:srgbClr val="000000"/>
                </a:solidFill>
                <a:latin typeface="Calibri"/>
              </a:rPr>
              <a:t> and </a:t>
            </a:r>
            <a:r>
              <a:rPr lang="en-PK" sz="2800" b="0" strike="noStrike" spc="-1">
                <a:solidFill>
                  <a:srgbClr val="DC143C"/>
                </a:solidFill>
                <a:latin typeface="Calibri"/>
              </a:rPr>
              <a:t>&lt;Link&gt;</a:t>
            </a:r>
            <a:r>
              <a:rPr lang="en-PK" sz="2800" b="0" strike="noStrike" spc="-1">
                <a:solidFill>
                  <a:srgbClr val="000000"/>
                </a:solidFill>
                <a:latin typeface="Calibri"/>
              </a:rPr>
              <a:t> elements.</a:t>
            </a:r>
            <a:endParaRPr lang="en-US" sz="2800" b="0" strike="noStrike" spc="-1">
              <a:solidFill>
                <a:srgbClr val="000000"/>
              </a:solidFill>
              <a:latin typeface="Calibri"/>
            </a:endParaRPr>
          </a:p>
          <a:p>
            <a:pPr marL="228600" indent="-228600">
              <a:lnSpc>
                <a:spcPct val="100000"/>
              </a:lnSpc>
              <a:buClr>
                <a:srgbClr val="000000"/>
              </a:buClr>
              <a:buFont typeface="Arial"/>
              <a:buChar char="•"/>
            </a:pPr>
            <a:r>
              <a:rPr lang="en-PK" sz="2800" b="0" strike="noStrike" spc="-1">
                <a:solidFill>
                  <a:srgbClr val="000000"/>
                </a:solidFill>
                <a:latin typeface="Calibri"/>
              </a:rPr>
              <a:t>The </a:t>
            </a:r>
            <a:r>
              <a:rPr lang="en-PK" sz="2800" b="0" strike="noStrike" spc="-1">
                <a:solidFill>
                  <a:srgbClr val="DC143C"/>
                </a:solidFill>
                <a:latin typeface="Calibri"/>
              </a:rPr>
              <a:t>&lt;Outlet&gt;</a:t>
            </a:r>
            <a:r>
              <a:rPr lang="en-PK" sz="2800" b="0" strike="noStrike" spc="-1">
                <a:solidFill>
                  <a:srgbClr val="000000"/>
                </a:solidFill>
                <a:latin typeface="Calibri"/>
              </a:rPr>
              <a:t> renders the current route selected.</a:t>
            </a:r>
            <a:endParaRPr lang="en-US" sz="2800" b="0" strike="noStrike" spc="-1">
              <a:solidFill>
                <a:srgbClr val="000000"/>
              </a:solidFill>
              <a:latin typeface="Calibri"/>
            </a:endParaRPr>
          </a:p>
          <a:p>
            <a:pPr marL="228600" indent="-228600">
              <a:lnSpc>
                <a:spcPct val="100000"/>
              </a:lnSpc>
              <a:buClr>
                <a:srgbClr val="DC143C"/>
              </a:buClr>
              <a:buFont typeface="Arial"/>
              <a:buChar char="•"/>
            </a:pPr>
            <a:r>
              <a:rPr lang="en-PK" sz="2800" b="0" strike="noStrike" spc="-1">
                <a:solidFill>
                  <a:srgbClr val="DC143C"/>
                </a:solidFill>
                <a:latin typeface="Calibri"/>
              </a:rPr>
              <a:t>&lt;Link&gt;</a:t>
            </a:r>
            <a:r>
              <a:rPr lang="en-PK" sz="2800" b="0" strike="noStrike" spc="-1">
                <a:solidFill>
                  <a:srgbClr val="000000"/>
                </a:solidFill>
                <a:latin typeface="Calibri"/>
              </a:rPr>
              <a:t> is used to set the URL and keep track of browsing history.</a:t>
            </a:r>
            <a:endParaRPr lang="en-US" sz="2800" b="0" strike="noStrike" spc="-1">
              <a:solidFill>
                <a:srgbClr val="000000"/>
              </a:solidFill>
              <a:latin typeface="Calibri"/>
            </a:endParaRPr>
          </a:p>
          <a:p>
            <a:pPr marL="228600" indent="-228600">
              <a:lnSpc>
                <a:spcPct val="100000"/>
              </a:lnSpc>
              <a:buClr>
                <a:srgbClr val="000000"/>
              </a:buClr>
              <a:buFont typeface="Arial"/>
              <a:buChar char="•"/>
            </a:pPr>
            <a:r>
              <a:rPr lang="en-PK" sz="2800" b="0" strike="noStrike" spc="-1">
                <a:solidFill>
                  <a:srgbClr val="000000"/>
                </a:solidFill>
                <a:latin typeface="Calibri"/>
              </a:rPr>
              <a:t>Anytime we link to an internal path, we will use </a:t>
            </a:r>
            <a:r>
              <a:rPr lang="en-PK" sz="2800" b="0" strike="noStrike" spc="-1">
                <a:solidFill>
                  <a:srgbClr val="DC143C"/>
                </a:solidFill>
                <a:latin typeface="Calibri"/>
              </a:rPr>
              <a:t>&lt;Link&gt;</a:t>
            </a:r>
            <a:r>
              <a:rPr lang="en-PK" sz="2800" b="0" strike="noStrike" spc="-1">
                <a:solidFill>
                  <a:srgbClr val="000000"/>
                </a:solidFill>
                <a:latin typeface="Calibri"/>
              </a:rPr>
              <a:t> instead of </a:t>
            </a:r>
            <a:r>
              <a:rPr lang="en-PK" sz="2800" b="0" strike="noStrike" spc="-1">
                <a:solidFill>
                  <a:srgbClr val="DC143C"/>
                </a:solidFill>
                <a:latin typeface="Calibri"/>
              </a:rPr>
              <a:t>&lt;a href=""&gt;</a:t>
            </a:r>
            <a:r>
              <a:rPr lang="en-PK" sz="2800" b="0" strike="noStrike" spc="-1">
                <a:solidFill>
                  <a:srgbClr val="000000"/>
                </a:solidFill>
                <a:latin typeface="Calibri"/>
              </a:rPr>
              <a:t>.</a:t>
            </a:r>
            <a:endParaRPr lang="en-US" sz="2800" b="0" strike="noStrike" spc="-1">
              <a:solidFill>
                <a:srgbClr val="000000"/>
              </a:solidFill>
              <a:latin typeface="Calibri"/>
            </a:endParaRPr>
          </a:p>
          <a:p>
            <a:pPr marL="228600" indent="-228600">
              <a:lnSpc>
                <a:spcPct val="100000"/>
              </a:lnSpc>
              <a:buClr>
                <a:srgbClr val="000000"/>
              </a:buClr>
              <a:buFont typeface="Arial"/>
              <a:buChar char="•"/>
            </a:pPr>
            <a:r>
              <a:rPr lang="en-PK" sz="2800" b="0" strike="noStrike" spc="-1">
                <a:solidFill>
                  <a:srgbClr val="000000"/>
                </a:solidFill>
                <a:latin typeface="Calibri"/>
              </a:rPr>
              <a:t>The "layout route" is a shared component that inserts common content on all pages, such as a navigation menu</a:t>
            </a:r>
            <a:r>
              <a:rPr lang="en-US" sz="2800" b="0" strike="noStrike" spc="-1">
                <a:solidFill>
                  <a:srgbClr val="000000"/>
                </a:solidFill>
                <a:latin typeface="Calibri"/>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Example : </a:t>
            </a:r>
            <a:r>
              <a:rPr lang="en-US" sz="4400" b="0" strike="noStrike" spc="-1">
                <a:solidFill>
                  <a:srgbClr val="C00000"/>
                </a:solidFill>
                <a:latin typeface="Calibri Light"/>
              </a:rPr>
              <a:t>Layout.js</a:t>
            </a:r>
            <a:endParaRPr lang="en-US" sz="4400" b="0" strike="noStrike" spc="-1">
              <a:solidFill>
                <a:srgbClr val="000000"/>
              </a:solidFill>
              <a:latin typeface="Calibri"/>
            </a:endParaRPr>
          </a:p>
        </p:txBody>
      </p:sp>
      <p:pic>
        <p:nvPicPr>
          <p:cNvPr id="329" name="Content Placeholder 4"/>
          <p:cNvPicPr/>
          <p:nvPr/>
        </p:nvPicPr>
        <p:blipFill>
          <a:blip r:embed="rId2"/>
          <a:stretch/>
        </p:blipFill>
        <p:spPr>
          <a:xfrm>
            <a:off x="5940720" y="156960"/>
            <a:ext cx="6129000" cy="6543720"/>
          </a:xfrm>
          <a:prstGeom prst="rect">
            <a:avLst/>
          </a:prstGeom>
          <a:ln w="0">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Result – First React App</a:t>
            </a:r>
            <a:endParaRPr lang="en-US" sz="4400" b="0" strike="noStrike" spc="-1">
              <a:solidFill>
                <a:srgbClr val="000000"/>
              </a:solidFill>
              <a:latin typeface="Calibri"/>
            </a:endParaRPr>
          </a:p>
        </p:txBody>
      </p:sp>
      <p:sp>
        <p:nvSpPr>
          <p:cNvPr id="109" name="PlaceHolder 2"/>
          <p:cNvSpPr>
            <a:spLocks noGrp="1"/>
          </p:cNvSpPr>
          <p:nvPr>
            <p:ph/>
          </p:nvPr>
        </p:nvSpPr>
        <p:spPr>
          <a:xfrm>
            <a:off x="838080" y="130788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A new browser window will pop up with your newly created React App! If not, open your browser and type </a:t>
            </a:r>
            <a:r>
              <a:rPr lang="en-US" sz="2800" b="0" strike="noStrike" spc="-1">
                <a:solidFill>
                  <a:srgbClr val="C00000"/>
                </a:solidFill>
                <a:latin typeface="Calibri"/>
              </a:rPr>
              <a:t>localhost:3000</a:t>
            </a:r>
            <a:r>
              <a:rPr lang="en-US" sz="2800" b="0" strike="noStrike" spc="-1">
                <a:solidFill>
                  <a:srgbClr val="000000"/>
                </a:solidFill>
                <a:latin typeface="Calibri"/>
              </a:rPr>
              <a:t> in the address bar.</a:t>
            </a:r>
          </a:p>
          <a:p>
            <a:pPr>
              <a:lnSpc>
                <a:spcPct val="90000"/>
              </a:lnSpc>
              <a:spcBef>
                <a:spcPts val="1001"/>
              </a:spcBef>
              <a:buNone/>
              <a:tabLst>
                <a:tab pos="0" algn="l"/>
              </a:tabLst>
            </a:pPr>
            <a:endParaRPr lang="en-US" sz="2800" b="0" strike="noStrike" spc="-1">
              <a:solidFill>
                <a:srgbClr val="000000"/>
              </a:solidFill>
              <a:latin typeface="Calibri"/>
            </a:endParaRPr>
          </a:p>
        </p:txBody>
      </p:sp>
      <p:pic>
        <p:nvPicPr>
          <p:cNvPr id="110" name="Picture 3" descr="https://www.w3schools.com/REACT/screenshot_myfirstreact.png"/>
          <p:cNvPicPr/>
          <p:nvPr/>
        </p:nvPicPr>
        <p:blipFill>
          <a:blip r:embed="rId2"/>
          <a:stretch/>
        </p:blipFill>
        <p:spPr>
          <a:xfrm>
            <a:off x="3057840" y="2498040"/>
            <a:ext cx="5657400" cy="4205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Rest of the files</a:t>
            </a:r>
            <a:endParaRPr lang="en-US" sz="4400" b="0" strike="noStrike" spc="-1">
              <a:solidFill>
                <a:srgbClr val="000000"/>
              </a:solidFill>
              <a:latin typeface="Calibri"/>
            </a:endParaRPr>
          </a:p>
        </p:txBody>
      </p:sp>
      <p:pic>
        <p:nvPicPr>
          <p:cNvPr id="331" name="Content Placeholder 4"/>
          <p:cNvPicPr/>
          <p:nvPr/>
        </p:nvPicPr>
        <p:blipFill>
          <a:blip r:embed="rId2"/>
          <a:stretch/>
        </p:blipFill>
        <p:spPr>
          <a:xfrm>
            <a:off x="1036440" y="1323720"/>
            <a:ext cx="4352400" cy="1761840"/>
          </a:xfrm>
          <a:prstGeom prst="rect">
            <a:avLst/>
          </a:prstGeom>
          <a:ln w="0">
            <a:noFill/>
          </a:ln>
        </p:spPr>
      </p:pic>
      <p:pic>
        <p:nvPicPr>
          <p:cNvPr id="332" name="Picture 6"/>
          <p:cNvPicPr/>
          <p:nvPr/>
        </p:nvPicPr>
        <p:blipFill>
          <a:blip r:embed="rId3"/>
          <a:stretch/>
        </p:blipFill>
        <p:spPr>
          <a:xfrm>
            <a:off x="1036440" y="3198240"/>
            <a:ext cx="4352400" cy="1752120"/>
          </a:xfrm>
          <a:prstGeom prst="rect">
            <a:avLst/>
          </a:prstGeom>
          <a:ln w="0">
            <a:noFill/>
          </a:ln>
        </p:spPr>
      </p:pic>
      <p:pic>
        <p:nvPicPr>
          <p:cNvPr id="333" name="Picture 8"/>
          <p:cNvPicPr/>
          <p:nvPr/>
        </p:nvPicPr>
        <p:blipFill>
          <a:blip r:embed="rId4"/>
          <a:stretch/>
        </p:blipFill>
        <p:spPr>
          <a:xfrm>
            <a:off x="6555240" y="1333080"/>
            <a:ext cx="4333680" cy="1742760"/>
          </a:xfrm>
          <a:prstGeom prst="rect">
            <a:avLst/>
          </a:prstGeom>
          <a:ln w="0">
            <a:noFill/>
          </a:ln>
        </p:spPr>
      </p:pic>
      <p:pic>
        <p:nvPicPr>
          <p:cNvPr id="334" name="Picture 10"/>
          <p:cNvPicPr/>
          <p:nvPr/>
        </p:nvPicPr>
        <p:blipFill>
          <a:blip r:embed="rId5"/>
          <a:stretch/>
        </p:blipFill>
        <p:spPr>
          <a:xfrm>
            <a:off x="6555240" y="3169440"/>
            <a:ext cx="4352400" cy="1780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627</TotalTime>
  <Words>3663</Words>
  <Application>Microsoft Office PowerPoint</Application>
  <PresentationFormat>Widescreen</PresentationFormat>
  <Paragraphs>676</Paragraphs>
  <Slides>90</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90</vt:i4>
      </vt:variant>
    </vt:vector>
  </HeadingPairs>
  <TitlesOfParts>
    <vt:vector size="101" baseType="lpstr">
      <vt:lpstr>Arial</vt:lpstr>
      <vt:lpstr>Calibri</vt:lpstr>
      <vt:lpstr>Calibri Light</vt:lpstr>
      <vt:lpstr>DejaVu Sans</vt:lpstr>
      <vt:lpstr>Segoe UI</vt:lpstr>
      <vt:lpstr>Symbol</vt:lpstr>
      <vt:lpstr>Times New Roman</vt:lpstr>
      <vt:lpstr>Verdana</vt:lpstr>
      <vt:lpstr>Wingdings</vt:lpstr>
      <vt:lpstr>Office Theme</vt:lpstr>
      <vt:lpstr>Office Theme</vt:lpstr>
      <vt:lpstr>React</vt:lpstr>
      <vt:lpstr>React - Introduction</vt:lpstr>
      <vt:lpstr>React.JS History</vt:lpstr>
      <vt:lpstr>Why React?</vt:lpstr>
      <vt:lpstr>React - Installation</vt:lpstr>
      <vt:lpstr>React Getting Started - React Directly in HTML</vt:lpstr>
      <vt:lpstr>Hello World - Example</vt:lpstr>
      <vt:lpstr>React Getting Started - React Environment</vt:lpstr>
      <vt:lpstr>Result – First React App</vt:lpstr>
      <vt:lpstr>React Basics</vt:lpstr>
      <vt:lpstr>Hello World React Application</vt:lpstr>
      <vt:lpstr>Lets start from scratch</vt:lpstr>
      <vt:lpstr>React Render HTML</vt:lpstr>
      <vt:lpstr>The Render Function</vt:lpstr>
      <vt:lpstr>Example</vt:lpstr>
      <vt:lpstr>The Root Node</vt:lpstr>
      <vt:lpstr>React JSX</vt:lpstr>
      <vt:lpstr>Coding JSX</vt:lpstr>
      <vt:lpstr>Expressions in JSX</vt:lpstr>
      <vt:lpstr>One Top Level Element</vt:lpstr>
      <vt:lpstr>Fragment</vt:lpstr>
      <vt:lpstr>Elements Must be Closed</vt:lpstr>
      <vt:lpstr>Attribute class = className</vt:lpstr>
      <vt:lpstr>Conditions - if statements</vt:lpstr>
      <vt:lpstr>React – Virtual DOM</vt:lpstr>
      <vt:lpstr>Virtual DOM</vt:lpstr>
      <vt:lpstr>How re-rendering impacts performance</vt:lpstr>
      <vt:lpstr>Ho react implements virtual dom</vt:lpstr>
      <vt:lpstr>Graphical Representation</vt:lpstr>
      <vt:lpstr>Components</vt:lpstr>
      <vt:lpstr>React Components</vt:lpstr>
      <vt:lpstr>1. Class Components</vt:lpstr>
      <vt:lpstr>2. Function Component</vt:lpstr>
      <vt:lpstr>3. Pure Components</vt:lpstr>
      <vt:lpstr>4. Higher order components</vt:lpstr>
      <vt:lpstr>Conclusion</vt:lpstr>
      <vt:lpstr>Rendering a Component</vt:lpstr>
      <vt:lpstr>Components in Components</vt:lpstr>
      <vt:lpstr>Components in Files</vt:lpstr>
      <vt:lpstr>React Componenet Hierarchy</vt:lpstr>
      <vt:lpstr>Props</vt:lpstr>
      <vt:lpstr>Props</vt:lpstr>
      <vt:lpstr>Pass Data</vt:lpstr>
      <vt:lpstr>Default props</vt:lpstr>
      <vt:lpstr>defaultProps example</vt:lpstr>
      <vt:lpstr>Events</vt:lpstr>
      <vt:lpstr>React Events</vt:lpstr>
      <vt:lpstr>Adding Events</vt:lpstr>
      <vt:lpstr>Example</vt:lpstr>
      <vt:lpstr>Passing Arguments</vt:lpstr>
      <vt:lpstr>React State</vt:lpstr>
      <vt:lpstr>React State</vt:lpstr>
      <vt:lpstr>State vs Props</vt:lpstr>
      <vt:lpstr>Creating the state Object</vt:lpstr>
      <vt:lpstr>Using the state Object</vt:lpstr>
      <vt:lpstr>Changing the state Object</vt:lpstr>
      <vt:lpstr>Setstate concerns</vt:lpstr>
      <vt:lpstr>Passing state from parent to child</vt:lpstr>
      <vt:lpstr>Passing data from child to parent</vt:lpstr>
      <vt:lpstr>Passing data between siblings</vt:lpstr>
      <vt:lpstr>Passing data between siblings (cont…)</vt:lpstr>
      <vt:lpstr>React Component Lifecycle</vt:lpstr>
      <vt:lpstr>Lifecycle of a component</vt:lpstr>
      <vt:lpstr>Mounting</vt:lpstr>
      <vt:lpstr>Updating</vt:lpstr>
      <vt:lpstr>Unmounting</vt:lpstr>
      <vt:lpstr>Hooks</vt:lpstr>
      <vt:lpstr>Hooks</vt:lpstr>
      <vt:lpstr>Example</vt:lpstr>
      <vt:lpstr>Usage</vt:lpstr>
      <vt:lpstr>Hook Rules</vt:lpstr>
      <vt:lpstr>React useState Hook</vt:lpstr>
      <vt:lpstr>Read State</vt:lpstr>
      <vt:lpstr>Update State</vt:lpstr>
      <vt:lpstr>What Can State Hold</vt:lpstr>
      <vt:lpstr>Updating Objects and Arrays in State</vt:lpstr>
      <vt:lpstr>Example</vt:lpstr>
      <vt:lpstr>React useEffect Hooks</vt:lpstr>
      <vt:lpstr>Example</vt:lpstr>
      <vt:lpstr>Issues </vt:lpstr>
      <vt:lpstr>Ways to use useEffect</vt:lpstr>
      <vt:lpstr>Lets modify the above code</vt:lpstr>
      <vt:lpstr>React Router</vt:lpstr>
      <vt:lpstr>React Router</vt:lpstr>
      <vt:lpstr>Add React Router</vt:lpstr>
      <vt:lpstr>Folder Structure</vt:lpstr>
      <vt:lpstr>Basic Usage</vt:lpstr>
      <vt:lpstr>Pages / Components</vt:lpstr>
      <vt:lpstr>Example : Layout.js</vt:lpstr>
      <vt:lpstr>Rest of the 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dc:title>
  <dc:subject/>
  <dc:creator>Nisar Ahmed</dc:creator>
  <dc:description/>
  <cp:lastModifiedBy>Kashif Zulifqar</cp:lastModifiedBy>
  <cp:revision>403</cp:revision>
  <dcterms:created xsi:type="dcterms:W3CDTF">2023-02-28T07:28:00Z</dcterms:created>
  <dcterms:modified xsi:type="dcterms:W3CDTF">2024-11-28T14:00:19Z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12</vt:i4>
  </property>
  <property fmtid="{D5CDD505-2E9C-101B-9397-08002B2CF9AE}" pid="3" name="PresentationFormat">
    <vt:lpwstr>Widescreen</vt:lpwstr>
  </property>
  <property fmtid="{D5CDD505-2E9C-101B-9397-08002B2CF9AE}" pid="4" name="Slides">
    <vt:i4>90</vt:i4>
  </property>
</Properties>
</file>